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6" r:id="rId10"/>
    <p:sldId id="268" r:id="rId11"/>
    <p:sldId id="269" r:id="rId12"/>
    <p:sldId id="271" r:id="rId13"/>
    <p:sldId id="270" r:id="rId14"/>
    <p:sldId id="273" r:id="rId15"/>
    <p:sldId id="274" r:id="rId16"/>
    <p:sldId id="275" r:id="rId17"/>
  </p:sldIdLst>
  <p:sldSz cx="18288000" cy="10287000"/>
  <p:notesSz cx="6858000" cy="9144000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Nunito Bold" panose="020B0604020202020204" charset="0"/>
      <p:regular r:id="rId23"/>
    </p:embeddedFont>
    <p:embeddedFont>
      <p:font typeface="PT Sans" panose="020B0503020203020204" pitchFamily="34" charset="0"/>
      <p:regular r:id="rId24"/>
      <p:bold r:id="rId25"/>
      <p:italic r:id="rId26"/>
      <p:boldItalic r:id="rId27"/>
    </p:embeddedFont>
    <p:embeddedFont>
      <p:font typeface="PT Sans Bold" panose="020B0703020203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0" d="100"/>
          <a:sy n="50" d="100"/>
        </p:scale>
        <p:origin x="72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12.12.2025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1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3282E9-5BFA-D351-218C-0E2BA43A9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A4A4E77-23DD-82A9-B709-70ECAFE0FF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0CD9D-F045-F255-19E8-82C522EEE5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1BDDD1-CFE4-F1A8-3738-BFE9F4E5CA2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A24FC25-4566-817A-7DB4-8AE7930B73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7DB1E-0DB1-E997-77A2-0F274D2969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D3F8F-C203-D122-58D2-89828B995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2517771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98855E-D85E-B9B5-804F-3B30F3125C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9A623BD-7AD9-1DA0-B6EB-66D882FBD81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66A7B6-9D9A-33A2-7B9D-90FC85B89BA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BE39929-8380-C104-DB43-9E5F56537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D2844E-9119-5A47-25E6-60AC3E4C60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ABA30E-4B42-B04E-C7E3-732D57EE223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2A557B-1A67-FDCC-F099-121D74E011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9138432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8BE4E-F20A-C0A9-519D-9E8F9134A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DC8EC38-77F0-3675-2EAF-713B619881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86BBA9-B1CF-098B-2F3F-495B4684C9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C9B3BD9-EF8E-724A-8E8D-A3951A34D63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95C6F7A-FD4A-8808-88AF-909EF467F8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912C5-C1F7-5C24-C864-AE2E1C6DBD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571F47-9675-C082-9D30-C7075A8D5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44822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CCDCA-F8A4-E313-CC72-251FCA373D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BEB6C1-540A-6E33-1B3F-4F64A67804A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98526D-B38B-8E2A-4207-364865CD08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13E0AB5-7063-6552-05EE-5ACD1E6808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A4D38CC-B730-5163-8E8F-E07631E02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D27FE-76AC-3C70-0F59-3125FA86800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DC3646-1658-7826-5EC9-635755E762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1951146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2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5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6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42816-3EDC-0878-E84F-61FBBC0D9C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FFA8905-AD77-3614-8A4E-59A4FDFBDFF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B01C8A9-B327-C981-BCE8-49FFC309B4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34CF9E2-DDA3-BFAB-728C-0642B16724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672F680-442A-C31F-45C3-D017EDF62B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9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D74337-F3FD-DABC-666E-F49AAB3BC8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E53A6-00B4-78B9-C76B-F5DCCC139E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1701604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.png"/><Relationship Id="rId4" Type="http://schemas.openxmlformats.org/officeDocument/2006/relationships/hyperlink" Target="https://gamma.app/?utm_source=made-with-gamma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sv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3118842"/>
            <a:ext cx="9335691" cy="17886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Salary Prediction using Linear Regression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4998541"/>
            <a:ext cx="9335691" cy="2140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00"/>
              </a:lnSpc>
            </a:pPr>
            <a:r>
              <a:rPr lang="en-US" sz="4375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Using Machine Learning to Predict Employee Salary Based on Experience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8466127-A63B-E6E0-5EBE-AE8ED6F29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882A3E-1BAA-2648-17E7-22255346480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0CB32951-B2D9-69E4-DF27-CA1AE265540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8816894-54A8-342D-FDC5-F9509F8B481B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736D6C3A-9444-AA38-4935-2D99BDE5C68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0DF437D-AB38-B90A-A46F-4B3C893970F8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>
              <a:extLst>
                <a:ext uri="{FF2B5EF4-FFF2-40B4-BE49-F238E27FC236}">
                  <a16:creationId xmlns:a16="http://schemas.microsoft.com/office/drawing/2014/main" id="{9B0B02F3-9DDA-3142-B3FD-22AA398D6CD2}"/>
                </a:ext>
              </a:extLst>
            </p:cNvPr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B6956C6-44AD-CFE9-5377-0F594E305469}"/>
              </a:ext>
            </a:extLst>
          </p:cNvPr>
          <p:cNvSpPr txBox="1"/>
          <p:nvPr/>
        </p:nvSpPr>
        <p:spPr>
          <a:xfrm>
            <a:off x="7086600" y="389815"/>
            <a:ext cx="563240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IN" sz="4400" dirty="0"/>
              <a:t>Splitting the Dataset</a:t>
            </a:r>
            <a:endParaRPr lang="en-US" sz="4375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CA94AF93-DD67-080E-AA8E-F09589457472}"/>
              </a:ext>
            </a:extLst>
          </p:cNvPr>
          <p:cNvGrpSpPr/>
          <p:nvPr/>
        </p:nvGrpSpPr>
        <p:grpSpPr>
          <a:xfrm>
            <a:off x="6647021" y="1522265"/>
            <a:ext cx="9335691" cy="4894491"/>
            <a:chOff x="0" y="0"/>
            <a:chExt cx="12447588" cy="50720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B896B379-A684-8AE5-2E64-21A124A2DB52}"/>
                </a:ext>
              </a:extLst>
            </p:cNvPr>
            <p:cNvSpPr/>
            <p:nvPr/>
          </p:nvSpPr>
          <p:spPr>
            <a:xfrm>
              <a:off x="0" y="0"/>
              <a:ext cx="12447651" cy="507212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B777E5FD-C5D2-9285-9410-CD619B41C0E0}"/>
              </a:ext>
            </a:extLst>
          </p:cNvPr>
          <p:cNvSpPr txBox="1"/>
          <p:nvPr/>
        </p:nvSpPr>
        <p:spPr>
          <a:xfrm>
            <a:off x="7101840" y="1477322"/>
            <a:ext cx="8880872" cy="4984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sklearn.model_selection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import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train_test_split</a:t>
            </a: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[['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YearsExperience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']]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['Salary']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train_test_split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   X, y,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test_size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=0.2,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random_state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=42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shape:",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X_train.shape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shape:",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X_test.shape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shape:",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y_train.shape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shape:",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y_test.shape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095725-09D7-6B68-637F-AE4C2577C2C5}"/>
              </a:ext>
            </a:extLst>
          </p:cNvPr>
          <p:cNvSpPr txBox="1"/>
          <p:nvPr/>
        </p:nvSpPr>
        <p:spPr>
          <a:xfrm>
            <a:off x="7391400" y="6461700"/>
            <a:ext cx="8880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Input(feature)=</a:t>
            </a:r>
            <a:r>
              <a:rPr lang="en-IN" sz="2800" dirty="0" err="1"/>
              <a:t>YearsOfExperience</a:t>
            </a:r>
            <a:endParaRPr lang="en-I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800" dirty="0"/>
              <a:t>Output (target) = </a:t>
            </a:r>
            <a:r>
              <a:rPr lang="en-IN" sz="2800" b="1" dirty="0"/>
              <a:t>Salary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Data split into 80% training and 20%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Ensures the model is tested on unseen data.</a:t>
            </a:r>
            <a:endParaRPr lang="en-IN" sz="2800" dirty="0"/>
          </a:p>
        </p:txBody>
      </p:sp>
    </p:spTree>
    <p:extLst>
      <p:ext uri="{BB962C8B-B14F-4D97-AF65-F5344CB8AC3E}">
        <p14:creationId xmlns:p14="http://schemas.microsoft.com/office/powerpoint/2010/main" val="27231103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ECF087-4745-BAC3-E6F5-75A9D5219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9CAB42A3-1507-A512-2DBF-D90CE7C53F0F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436F810E-A1EB-F7AB-6E88-39DCFD489E3D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B21E4A8E-B0F5-8397-A676-8C41810B0EC4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C6333232-84E0-3A70-CB22-3284CC332DD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F4457096-2F19-4C17-19D2-B75E1904C62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>
              <a:extLst>
                <a:ext uri="{FF2B5EF4-FFF2-40B4-BE49-F238E27FC236}">
                  <a16:creationId xmlns:a16="http://schemas.microsoft.com/office/drawing/2014/main" id="{E9B85A18-8276-8879-5FB3-4F30411CDAB3}"/>
                </a:ext>
              </a:extLst>
            </p:cNvPr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13F4B045-6F7A-366C-AC58-C62A015CBD34}"/>
              </a:ext>
            </a:extLst>
          </p:cNvPr>
          <p:cNvSpPr txBox="1"/>
          <p:nvPr/>
        </p:nvSpPr>
        <p:spPr>
          <a:xfrm>
            <a:off x="7086600" y="389815"/>
            <a:ext cx="563240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IN" sz="4400" dirty="0"/>
              <a:t>Training the Models</a:t>
            </a:r>
            <a:endParaRPr lang="en-US" sz="4375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89BC349B-58F2-CAB4-8A60-48DD2CFFBF20}"/>
              </a:ext>
            </a:extLst>
          </p:cNvPr>
          <p:cNvGrpSpPr/>
          <p:nvPr/>
        </p:nvGrpSpPr>
        <p:grpSpPr>
          <a:xfrm>
            <a:off x="6647021" y="1522265"/>
            <a:ext cx="9335691" cy="5526234"/>
            <a:chOff x="0" y="0"/>
            <a:chExt cx="12447588" cy="50720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AEE4BB4E-0FAD-538B-8431-AA318BA733EC}"/>
                </a:ext>
              </a:extLst>
            </p:cNvPr>
            <p:cNvSpPr/>
            <p:nvPr/>
          </p:nvSpPr>
          <p:spPr>
            <a:xfrm>
              <a:off x="0" y="0"/>
              <a:ext cx="12447651" cy="507212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789DE492-8903-2E7D-850B-370779DA5ACA}"/>
              </a:ext>
            </a:extLst>
          </p:cNvPr>
          <p:cNvSpPr txBox="1"/>
          <p:nvPr/>
        </p:nvSpPr>
        <p:spPr>
          <a:xfrm>
            <a:off x="7101840" y="1477322"/>
            <a:ext cx="8880872" cy="534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sklearn.linear_model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import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LinearRegression</a:t>
            </a: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sklearn.preprocessing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import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PolynomialFeatures</a:t>
            </a: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# Linear Regression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LinearRegression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lr.fit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# Polynomial Regression (degree 2)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poly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PolynomialFeatures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(degree=2)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X_poly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poly.fit_transform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LinearRegression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pr.fit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X_poly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y_train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print("Models trained successfully.")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70481AC-2F01-80D4-486C-5800A0EB81A8}"/>
              </a:ext>
            </a:extLst>
          </p:cNvPr>
          <p:cNvSpPr txBox="1"/>
          <p:nvPr/>
        </p:nvSpPr>
        <p:spPr>
          <a:xfrm>
            <a:off x="6989566" y="7254761"/>
            <a:ext cx="88808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Trained a </a:t>
            </a:r>
            <a:r>
              <a:rPr lang="en-US" sz="2800" b="1" dirty="0"/>
              <a:t>Simple Linear Regression</a:t>
            </a:r>
            <a:r>
              <a:rPr lang="en-US" sz="2800" dirty="0"/>
              <a:t> model.</a:t>
            </a:r>
          </a:p>
          <a:p>
            <a:endParaRPr lang="en-IN" sz="28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24145E39-3BA6-FE59-2A22-CE3799417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Polynomial Regression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(degree 2) for improved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2280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14825E-702F-DB17-5F1B-D1F07CBBE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DF5A2E55-63F1-B61D-4FFD-32D6242DFE1C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9F6AE1DB-1762-9CE1-C04B-CBC0B1EF91DB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71DDAED5-DD3A-FCF5-066C-10F6EC95911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BB8A123A-84E3-28C8-0794-D60A8B03EEBF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742A3BCC-B381-CB9C-4551-8C89C5BF860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>
              <a:extLst>
                <a:ext uri="{FF2B5EF4-FFF2-40B4-BE49-F238E27FC236}">
                  <a16:creationId xmlns:a16="http://schemas.microsoft.com/office/drawing/2014/main" id="{A8E788EE-6574-CF98-69FD-71C4F4B86B71}"/>
                </a:ext>
              </a:extLst>
            </p:cNvPr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B7BDD1F3-85BC-9E7A-CBAD-C282C9A9806F}"/>
              </a:ext>
            </a:extLst>
          </p:cNvPr>
          <p:cNvSpPr txBox="1"/>
          <p:nvPr/>
        </p:nvSpPr>
        <p:spPr>
          <a:xfrm>
            <a:off x="7086600" y="389815"/>
            <a:ext cx="563240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IN" sz="4400" dirty="0"/>
              <a:t>Predictions &amp; Evaluation</a:t>
            </a:r>
            <a:endParaRPr lang="en-US" sz="4375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3B44247F-B4F1-F264-622A-01DBF69CE6F9}"/>
              </a:ext>
            </a:extLst>
          </p:cNvPr>
          <p:cNvGrpSpPr/>
          <p:nvPr/>
        </p:nvGrpSpPr>
        <p:grpSpPr>
          <a:xfrm>
            <a:off x="6647021" y="1522265"/>
            <a:ext cx="9335691" cy="5526234"/>
            <a:chOff x="0" y="0"/>
            <a:chExt cx="12447588" cy="50720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2D740728-5BDF-234C-D8DB-374CD4D1AF1E}"/>
                </a:ext>
              </a:extLst>
            </p:cNvPr>
            <p:cNvSpPr/>
            <p:nvPr/>
          </p:nvSpPr>
          <p:spPr>
            <a:xfrm>
              <a:off x="0" y="0"/>
              <a:ext cx="12447651" cy="507212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52D27E9B-8DE3-058F-FB30-CA98A3014AFD}"/>
              </a:ext>
            </a:extLst>
          </p:cNvPr>
          <p:cNvSpPr txBox="1"/>
          <p:nvPr/>
        </p:nvSpPr>
        <p:spPr>
          <a:xfrm>
            <a:off x="7101840" y="1477322"/>
            <a:ext cx="8880872" cy="5342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from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sklearn.metrics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import r2_score,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mean_absolute_error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mean_squared_error</a:t>
            </a: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lr_pred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lr.predict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pr_pred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pr.predict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poly.transform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lr_r2 = r2_score(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lr_pred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pr_r2 = r2_score(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pr_pred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print("Linear Regression R²:", lr_r2)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print("Polynomial Regression R²:", pr_r2)</a:t>
            </a:r>
          </a:p>
          <a:p>
            <a:pPr>
              <a:lnSpc>
                <a:spcPts val="3000"/>
              </a:lnSpc>
            </a:pPr>
            <a:endParaRPr lang="en-US" sz="1600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3000"/>
              </a:lnSpc>
            </a:pP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best_model_name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"Polynomial Regression" if pr_r2 &gt; lr_r2 else "Linear Regression"</a:t>
            </a:r>
          </a:p>
          <a:p>
            <a:pPr>
              <a:lnSpc>
                <a:spcPts val="3000"/>
              </a:lnSpc>
            </a:pP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f"Best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performing model based on R-squared: {</a:t>
            </a:r>
            <a:r>
              <a:rPr lang="en-US" sz="16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best_model_name</a:t>
            </a:r>
            <a:r>
              <a:rPr lang="en-US" sz="16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}")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C5D6E7-0C61-5CD2-CFC3-F08B97F9F75F}"/>
              </a:ext>
            </a:extLst>
          </p:cNvPr>
          <p:cNvSpPr txBox="1"/>
          <p:nvPr/>
        </p:nvSpPr>
        <p:spPr>
          <a:xfrm>
            <a:off x="6989566" y="7254761"/>
            <a:ext cx="8880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Predicted salaries using both models.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Calculated </a:t>
            </a:r>
            <a:r>
              <a:rPr lang="en-US" sz="2800" b="1" dirty="0"/>
              <a:t>R² score</a:t>
            </a:r>
            <a:r>
              <a:rPr lang="en-US" sz="2800" dirty="0"/>
              <a:t> for accuracy comparison.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800" dirty="0"/>
              <a:t>Higher R² = better model performance.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Selected the best model between Linear &amp; Polynomial.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endParaRPr lang="en-IN" sz="28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1ED3BA60-9B3A-6869-E882-BCC0C97F1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Polynomial Regression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(degree 2) for improved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1779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E84470-B5A9-711B-FDCD-53628AC786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70626A6-62DB-8D3C-7FA6-66C36A3071B0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131BEC36-FA06-AAFB-E607-68BDA0E0B58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DFDA6903-C163-215A-20A7-5B2DDD168D3C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3F3CA010-1808-EFA7-B448-7A851BA1977E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6E4DFC07-1A85-C79A-EE52-741D0CB44047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>
              <a:extLst>
                <a:ext uri="{FF2B5EF4-FFF2-40B4-BE49-F238E27FC236}">
                  <a16:creationId xmlns:a16="http://schemas.microsoft.com/office/drawing/2014/main" id="{D3B515E6-62B4-0717-01E6-D6BF95BB07F8}"/>
                </a:ext>
              </a:extLst>
            </p:cNvPr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2E20A572-ADE9-A737-74FC-DDDBC49C3E8D}"/>
              </a:ext>
            </a:extLst>
          </p:cNvPr>
          <p:cNvSpPr txBox="1"/>
          <p:nvPr/>
        </p:nvSpPr>
        <p:spPr>
          <a:xfrm>
            <a:off x="7086600" y="389816"/>
            <a:ext cx="8077200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IN" sz="4400" dirty="0"/>
              <a:t>Graph: Linear Regression</a:t>
            </a:r>
            <a:endParaRPr lang="en-IN" sz="4400" b="1" dirty="0"/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24C04B24-3BE8-4B14-FF00-E5490B504671}"/>
              </a:ext>
            </a:extLst>
          </p:cNvPr>
          <p:cNvGrpSpPr/>
          <p:nvPr/>
        </p:nvGrpSpPr>
        <p:grpSpPr>
          <a:xfrm>
            <a:off x="7315200" y="1575313"/>
            <a:ext cx="9335738" cy="3015090"/>
            <a:chOff x="890905" y="1174689"/>
            <a:chExt cx="12447651" cy="2767296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53DF5AC-3107-AFD6-DFA1-D8D524789D00}"/>
                </a:ext>
              </a:extLst>
            </p:cNvPr>
            <p:cNvSpPr/>
            <p:nvPr/>
          </p:nvSpPr>
          <p:spPr>
            <a:xfrm>
              <a:off x="890905" y="1174689"/>
              <a:ext cx="12447651" cy="276729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8C7B5ECD-3BF3-7C6C-910C-984E647E4F37}"/>
              </a:ext>
            </a:extLst>
          </p:cNvPr>
          <p:cNvSpPr txBox="1"/>
          <p:nvPr/>
        </p:nvSpPr>
        <p:spPr>
          <a:xfrm>
            <a:off x="7770066" y="1609197"/>
            <a:ext cx="8880872" cy="26496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plt.scatter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y_test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label='Actual Data')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plt.plot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lr.predict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X_test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), label='Linear Regression', linewidth=3)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plt.xlabel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("</a:t>
            </a: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YearsExperience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")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plt.ylabel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("Salary")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plt.title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("Linear Regression - Actual vs Predicted")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plt.legend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ts val="3000"/>
              </a:lnSpc>
            </a:pPr>
            <a:r>
              <a:rPr lang="en-US" sz="1600" b="1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plt.show</a:t>
            </a:r>
            <a:r>
              <a:rPr lang="en-US" sz="1600" b="1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3B444E41-61F3-C6B9-CAA4-485D630F7E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Created a </a:t>
            </a: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Polynomial Regression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model (degree 2) for improved flexibility.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9951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heat map&#10;&#10;AI-generated content may be incorrect.">
            <a:extLst>
              <a:ext uri="{FF2B5EF4-FFF2-40B4-BE49-F238E27FC236}">
                <a16:creationId xmlns:a16="http://schemas.microsoft.com/office/drawing/2014/main" id="{98A736F2-B51C-22C3-FD4C-25D65371B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42900"/>
            <a:ext cx="9525000" cy="74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86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A81E8-3871-1CE4-AA61-FA633B491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a red line&#10;&#10;AI-generated content may be incorrect.">
            <a:extLst>
              <a:ext uri="{FF2B5EF4-FFF2-40B4-BE49-F238E27FC236}">
                <a16:creationId xmlns:a16="http://schemas.microsoft.com/office/drawing/2014/main" id="{6CBBF30E-92DF-BE03-0A83-C58DCAA53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301264"/>
            <a:ext cx="11582400" cy="800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905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2B456-25FE-29AD-D33E-8BE44FF1AF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salary and distribution of salary&#10;&#10;AI-generated content may be incorrect.">
            <a:extLst>
              <a:ext uri="{FF2B5EF4-FFF2-40B4-BE49-F238E27FC236}">
                <a16:creationId xmlns:a16="http://schemas.microsoft.com/office/drawing/2014/main" id="{A4F24847-4D93-E972-9D89-1C2C5F35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181100"/>
            <a:ext cx="8477529" cy="70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169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16049019" y="9686925"/>
            <a:ext cx="2153256" cy="514350"/>
            <a:chOff x="0" y="0"/>
            <a:chExt cx="2871008" cy="685800"/>
          </a:xfrm>
        </p:grpSpPr>
        <p:sp>
          <p:nvSpPr>
            <p:cNvPr id="7" name="Freeform 7" descr="preencoded.png">
              <a:hlinkClick r:id="rId4" tooltip="https://gamma.app/?utm_source=made-with-gamma"/>
            </p:cNvPr>
            <p:cNvSpPr/>
            <p:nvPr/>
          </p:nvSpPr>
          <p:spPr>
            <a:xfrm>
              <a:off x="0" y="0"/>
              <a:ext cx="2870962" cy="685800"/>
            </a:xfrm>
            <a:custGeom>
              <a:avLst/>
              <a:gdLst/>
              <a:ahLst/>
              <a:cxnLst/>
              <a:rect l="l" t="t" r="r" b="b"/>
              <a:pathLst>
                <a:path w="2870962" h="685800">
                  <a:moveTo>
                    <a:pt x="0" y="0"/>
                  </a:moveTo>
                  <a:lnTo>
                    <a:pt x="2870962" y="0"/>
                  </a:lnTo>
                  <a:lnTo>
                    <a:pt x="2870962" y="685800"/>
                  </a:lnTo>
                  <a:lnTo>
                    <a:pt x="0" y="685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1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" name="Group 8"/>
          <p:cNvGrpSpPr>
            <a:grpSpLocks noChangeAspect="1"/>
          </p:cNvGrpSpPr>
          <p:nvPr/>
        </p:nvGrpSpPr>
        <p:grpSpPr>
          <a:xfrm>
            <a:off x="11430000" y="0"/>
            <a:ext cx="6858000" cy="10287000"/>
            <a:chOff x="0" y="0"/>
            <a:chExt cx="9144000" cy="13716000"/>
          </a:xfrm>
        </p:grpSpPr>
        <p:sp>
          <p:nvSpPr>
            <p:cNvPr id="9" name="Freeform 9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2606576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Problem Statement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3868639"/>
            <a:ext cx="9335691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400" dirty="0"/>
              <a:t>Predicting employee salaries is a common challenge for companies.</a:t>
            </a:r>
            <a:br>
              <a:rPr lang="en-US" sz="2400" dirty="0"/>
            </a:br>
            <a:r>
              <a:rPr lang="en-US" sz="2400" dirty="0"/>
              <a:t>HR departments need to estimate the correct salary for new employees based on their experience, but manual estimation is often inaccurate and inconsistent.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There is a need for a </a:t>
            </a:r>
            <a:r>
              <a:rPr lang="en-US" sz="2400" b="1" dirty="0"/>
              <a:t>simple, data-driven model</a:t>
            </a:r>
            <a:r>
              <a:rPr lang="en-US" sz="2400" dirty="0"/>
              <a:t> that can help automate this prediction process and reduce errors, saving both time and resources for organizations</a:t>
            </a:r>
            <a:r>
              <a:rPr lang="en-US" sz="2312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1638151"/>
            <a:ext cx="7040612" cy="9085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75"/>
              </a:lnSpc>
            </a:pPr>
            <a:r>
              <a:rPr lang="en-US" sz="55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Objective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47155" y="3049935"/>
            <a:ext cx="16193690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main objective of this project is to build a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simple and accurate machine learning model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using </a:t>
            </a:r>
            <a:r>
              <a:rPr lang="en-US" sz="2312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Linear Regression</a:t>
            </a: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that can: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1898" y="3941415"/>
            <a:ext cx="7985372" cy="1810791"/>
            <a:chOff x="0" y="0"/>
            <a:chExt cx="10647163" cy="2414388"/>
          </a:xfrm>
        </p:grpSpPr>
        <p:sp>
          <p:nvSpPr>
            <p:cNvPr id="9" name="Freeform 9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09055" y="3960465"/>
            <a:ext cx="152400" cy="1772691"/>
            <a:chOff x="0" y="0"/>
            <a:chExt cx="203200" cy="23635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422492" y="4127153"/>
            <a:ext cx="6273708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Analyze Past Salary Records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2492" y="4821882"/>
            <a:ext cx="715848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To understand historical compensation trends.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9274522" y="3941415"/>
            <a:ext cx="7985372" cy="1810791"/>
            <a:chOff x="0" y="0"/>
            <a:chExt cx="10647163" cy="2414388"/>
          </a:xfrm>
        </p:grpSpPr>
        <p:sp>
          <p:nvSpPr>
            <p:cNvPr id="16" name="Freeform 16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255472" y="3960465"/>
            <a:ext cx="152400" cy="1772691"/>
            <a:chOff x="0" y="0"/>
            <a:chExt cx="203200" cy="2363588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9745116" y="4278661"/>
            <a:ext cx="58758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Understand Relationships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745116" y="4821882"/>
            <a:ext cx="715848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Between years of experience and salary.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1028105" y="6013251"/>
            <a:ext cx="7985372" cy="1810791"/>
            <a:chOff x="0" y="0"/>
            <a:chExt cx="10647163" cy="2414388"/>
          </a:xfrm>
        </p:grpSpPr>
        <p:sp>
          <p:nvSpPr>
            <p:cNvPr id="23" name="Freeform 23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4" name="Freeform 24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009055" y="6032301"/>
            <a:ext cx="152400" cy="1772691"/>
            <a:chOff x="0" y="0"/>
            <a:chExt cx="203200" cy="2363588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498699" y="6350496"/>
            <a:ext cx="5740301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Predict Employee Salary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98699" y="6893719"/>
            <a:ext cx="715848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Based on their accumulated experience.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274522" y="6013251"/>
            <a:ext cx="7985372" cy="1810791"/>
            <a:chOff x="0" y="0"/>
            <a:chExt cx="10647163" cy="2414388"/>
          </a:xfrm>
        </p:grpSpPr>
        <p:sp>
          <p:nvSpPr>
            <p:cNvPr id="30" name="Freeform 30"/>
            <p:cNvSpPr/>
            <p:nvPr/>
          </p:nvSpPr>
          <p:spPr>
            <a:xfrm>
              <a:off x="25400" y="25400"/>
              <a:ext cx="10596373" cy="2363597"/>
            </a:xfrm>
            <a:custGeom>
              <a:avLst/>
              <a:gdLst/>
              <a:ahLst/>
              <a:cxnLst/>
              <a:rect l="l" t="t" r="r" b="b"/>
              <a:pathLst>
                <a:path w="10596373" h="2363597">
                  <a:moveTo>
                    <a:pt x="0" y="243840"/>
                  </a:moveTo>
                  <a:cubicBezTo>
                    <a:pt x="0" y="109220"/>
                    <a:pt x="110998" y="0"/>
                    <a:pt x="247904" y="0"/>
                  </a:cubicBezTo>
                  <a:lnTo>
                    <a:pt x="10348468" y="0"/>
                  </a:lnTo>
                  <a:cubicBezTo>
                    <a:pt x="10485375" y="0"/>
                    <a:pt x="10596373" y="109220"/>
                    <a:pt x="10596373" y="243840"/>
                  </a:cubicBezTo>
                  <a:lnTo>
                    <a:pt x="10596373" y="2119757"/>
                  </a:lnTo>
                  <a:cubicBezTo>
                    <a:pt x="10596373" y="2254377"/>
                    <a:pt x="10485375" y="2363597"/>
                    <a:pt x="10348468" y="2363597"/>
                  </a:cubicBezTo>
                  <a:lnTo>
                    <a:pt x="247904" y="2363597"/>
                  </a:lnTo>
                  <a:cubicBezTo>
                    <a:pt x="110998" y="2363597"/>
                    <a:pt x="0" y="2254377"/>
                    <a:pt x="0" y="2119757"/>
                  </a:cubicBez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1" name="Freeform 31"/>
            <p:cNvSpPr/>
            <p:nvPr/>
          </p:nvSpPr>
          <p:spPr>
            <a:xfrm>
              <a:off x="0" y="0"/>
              <a:ext cx="10647173" cy="2414397"/>
            </a:xfrm>
            <a:custGeom>
              <a:avLst/>
              <a:gdLst/>
              <a:ahLst/>
              <a:cxnLst/>
              <a:rect l="l" t="t" r="r" b="b"/>
              <a:pathLst>
                <a:path w="10647173" h="2414397">
                  <a:moveTo>
                    <a:pt x="0" y="269240"/>
                  </a:moveTo>
                  <a:cubicBezTo>
                    <a:pt x="0" y="120142"/>
                    <a:pt x="122809" y="0"/>
                    <a:pt x="273304" y="0"/>
                  </a:cubicBezTo>
                  <a:lnTo>
                    <a:pt x="10373868" y="0"/>
                  </a:lnTo>
                  <a:lnTo>
                    <a:pt x="10373868" y="25400"/>
                  </a:lnTo>
                  <a:lnTo>
                    <a:pt x="10373868" y="0"/>
                  </a:lnTo>
                  <a:cubicBezTo>
                    <a:pt x="10524363" y="0"/>
                    <a:pt x="10647173" y="120142"/>
                    <a:pt x="10647173" y="269240"/>
                  </a:cubicBezTo>
                  <a:lnTo>
                    <a:pt x="10621773" y="269240"/>
                  </a:lnTo>
                  <a:lnTo>
                    <a:pt x="10647173" y="269240"/>
                  </a:lnTo>
                  <a:lnTo>
                    <a:pt x="10647173" y="2145157"/>
                  </a:lnTo>
                  <a:lnTo>
                    <a:pt x="10621773" y="2145157"/>
                  </a:lnTo>
                  <a:lnTo>
                    <a:pt x="10647173" y="2145157"/>
                  </a:lnTo>
                  <a:cubicBezTo>
                    <a:pt x="10647173" y="2294255"/>
                    <a:pt x="10524363" y="2414397"/>
                    <a:pt x="10373868" y="2414397"/>
                  </a:cubicBezTo>
                  <a:lnTo>
                    <a:pt x="10373868" y="2388997"/>
                  </a:lnTo>
                  <a:lnTo>
                    <a:pt x="10373868" y="2414397"/>
                  </a:lnTo>
                  <a:lnTo>
                    <a:pt x="273304" y="2414397"/>
                  </a:lnTo>
                  <a:lnTo>
                    <a:pt x="273304" y="2388997"/>
                  </a:lnTo>
                  <a:lnTo>
                    <a:pt x="273304" y="2414397"/>
                  </a:lnTo>
                  <a:cubicBezTo>
                    <a:pt x="122809" y="2414397"/>
                    <a:pt x="0" y="2294255"/>
                    <a:pt x="0" y="2145157"/>
                  </a:cubicBezTo>
                  <a:lnTo>
                    <a:pt x="0" y="269240"/>
                  </a:lnTo>
                  <a:lnTo>
                    <a:pt x="25400" y="269240"/>
                  </a:lnTo>
                  <a:lnTo>
                    <a:pt x="0" y="269240"/>
                  </a:lnTo>
                  <a:moveTo>
                    <a:pt x="50800" y="269240"/>
                  </a:moveTo>
                  <a:lnTo>
                    <a:pt x="50800" y="2145157"/>
                  </a:lnTo>
                  <a:lnTo>
                    <a:pt x="25400" y="2145157"/>
                  </a:lnTo>
                  <a:lnTo>
                    <a:pt x="50800" y="2145157"/>
                  </a:lnTo>
                  <a:cubicBezTo>
                    <a:pt x="50800" y="2265426"/>
                    <a:pt x="149987" y="2363597"/>
                    <a:pt x="273304" y="2363597"/>
                  </a:cubicBezTo>
                  <a:lnTo>
                    <a:pt x="10373868" y="2363597"/>
                  </a:lnTo>
                  <a:cubicBezTo>
                    <a:pt x="10497186" y="2363597"/>
                    <a:pt x="10596373" y="2265426"/>
                    <a:pt x="10596373" y="2145157"/>
                  </a:cubicBezTo>
                  <a:lnTo>
                    <a:pt x="10596373" y="269240"/>
                  </a:lnTo>
                  <a:cubicBezTo>
                    <a:pt x="10596373" y="148971"/>
                    <a:pt x="10497186" y="50800"/>
                    <a:pt x="10373868" y="50800"/>
                  </a:cubicBezTo>
                  <a:lnTo>
                    <a:pt x="273304" y="50800"/>
                  </a:lnTo>
                  <a:lnTo>
                    <a:pt x="273304" y="25400"/>
                  </a:lnTo>
                  <a:lnTo>
                    <a:pt x="273304" y="50800"/>
                  </a:lnTo>
                  <a:cubicBezTo>
                    <a:pt x="149987" y="50800"/>
                    <a:pt x="50800" y="148971"/>
                    <a:pt x="50800" y="269240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9255472" y="6032301"/>
            <a:ext cx="152400" cy="1772691"/>
            <a:chOff x="0" y="0"/>
            <a:chExt cx="203200" cy="2363588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203200" cy="2363597"/>
            </a:xfrm>
            <a:custGeom>
              <a:avLst/>
              <a:gdLst/>
              <a:ahLst/>
              <a:cxnLst/>
              <a:rect l="l" t="t" r="r" b="b"/>
              <a:pathLst>
                <a:path w="203200" h="2363597">
                  <a:moveTo>
                    <a:pt x="0" y="101600"/>
                  </a:moveTo>
                  <a:cubicBezTo>
                    <a:pt x="0" y="45466"/>
                    <a:pt x="45466" y="0"/>
                    <a:pt x="101600" y="0"/>
                  </a:cubicBezTo>
                  <a:cubicBezTo>
                    <a:pt x="157734" y="0"/>
                    <a:pt x="203200" y="45466"/>
                    <a:pt x="203200" y="101600"/>
                  </a:cubicBezTo>
                  <a:lnTo>
                    <a:pt x="203200" y="2261997"/>
                  </a:lnTo>
                  <a:cubicBezTo>
                    <a:pt x="203200" y="2318131"/>
                    <a:pt x="157734" y="2363597"/>
                    <a:pt x="101600" y="2363597"/>
                  </a:cubicBezTo>
                  <a:cubicBezTo>
                    <a:pt x="45466" y="2363597"/>
                    <a:pt x="0" y="2318131"/>
                    <a:pt x="0" y="2261997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9745116" y="6350496"/>
            <a:ext cx="5494884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437"/>
              </a:lnSpc>
            </a:pPr>
            <a:r>
              <a:rPr lang="en-US" sz="275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Ai Data-Driven Decisions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9745116" y="6893719"/>
            <a:ext cx="7158484" cy="574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50"/>
              </a:lnSpc>
            </a:pPr>
            <a:r>
              <a:rPr lang="en-US" sz="231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Empowering organizations with smarter insights.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47155" y="1019175"/>
            <a:ext cx="6336506" cy="8206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187"/>
              </a:lnSpc>
            </a:pPr>
            <a:r>
              <a:rPr lang="en-US" sz="49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Methodology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47155" y="2797671"/>
            <a:ext cx="7962156" cy="38100"/>
            <a:chOff x="0" y="0"/>
            <a:chExt cx="10616208" cy="50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16184" cy="50800"/>
            </a:xfrm>
            <a:custGeom>
              <a:avLst/>
              <a:gdLst/>
              <a:ahLst/>
              <a:cxnLst/>
              <a:rect l="l" t="t" r="r" b="b"/>
              <a:pathLst>
                <a:path w="10616184" h="50800">
                  <a:moveTo>
                    <a:pt x="0" y="0"/>
                  </a:moveTo>
                  <a:lnTo>
                    <a:pt x="10616184" y="0"/>
                  </a:lnTo>
                  <a:lnTo>
                    <a:pt x="1061618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47155" y="2998886"/>
            <a:ext cx="3168254" cy="40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Data Collection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7155" y="3480197"/>
            <a:ext cx="7962156" cy="51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 dataset with YearsExperience and Salary columns was gathered.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9278541" y="2797671"/>
            <a:ext cx="7962305" cy="38100"/>
            <a:chOff x="0" y="0"/>
            <a:chExt cx="10616407" cy="50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0616438" cy="50800"/>
            </a:xfrm>
            <a:custGeom>
              <a:avLst/>
              <a:gdLst/>
              <a:ahLst/>
              <a:cxnLst/>
              <a:rect l="l" t="t" r="r" b="b"/>
              <a:pathLst>
                <a:path w="10616438" h="50800">
                  <a:moveTo>
                    <a:pt x="0" y="0"/>
                  </a:moveTo>
                  <a:lnTo>
                    <a:pt x="10616438" y="0"/>
                  </a:lnTo>
                  <a:lnTo>
                    <a:pt x="106164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278541" y="2998886"/>
            <a:ext cx="3168254" cy="40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Data Preprocessing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278541" y="3480197"/>
            <a:ext cx="7962305" cy="5164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Checked for missing values and formatted the data appropriately.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47155" y="4887218"/>
            <a:ext cx="7962156" cy="38100"/>
            <a:chOff x="0" y="0"/>
            <a:chExt cx="10616208" cy="50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0616184" cy="50800"/>
            </a:xfrm>
            <a:custGeom>
              <a:avLst/>
              <a:gdLst/>
              <a:ahLst/>
              <a:cxnLst/>
              <a:rect l="l" t="t" r="r" b="b"/>
              <a:pathLst>
                <a:path w="10616184" h="50800">
                  <a:moveTo>
                    <a:pt x="0" y="0"/>
                  </a:moveTo>
                  <a:lnTo>
                    <a:pt x="10616184" y="0"/>
                  </a:lnTo>
                  <a:lnTo>
                    <a:pt x="1061618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1047155" y="5088434"/>
            <a:ext cx="3168254" cy="40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Model Selection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047155" y="5569744"/>
            <a:ext cx="7962156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Linear Regression was chosen for its simplicity and effectiveness in numerical predictions.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278541" y="4887218"/>
            <a:ext cx="7962305" cy="38100"/>
            <a:chOff x="0" y="0"/>
            <a:chExt cx="10616407" cy="508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0616438" cy="50800"/>
            </a:xfrm>
            <a:custGeom>
              <a:avLst/>
              <a:gdLst/>
              <a:ahLst/>
              <a:cxnLst/>
              <a:rect l="l" t="t" r="r" b="b"/>
              <a:pathLst>
                <a:path w="10616438" h="50800">
                  <a:moveTo>
                    <a:pt x="0" y="0"/>
                  </a:moveTo>
                  <a:lnTo>
                    <a:pt x="10616438" y="0"/>
                  </a:lnTo>
                  <a:lnTo>
                    <a:pt x="106164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9278541" y="5088434"/>
            <a:ext cx="3168254" cy="40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Model Training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78541" y="5569744"/>
            <a:ext cx="796230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model learned patterns and created a best-fit line based on the dataset.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1047155" y="7407474"/>
            <a:ext cx="7962156" cy="38100"/>
            <a:chOff x="0" y="0"/>
            <a:chExt cx="10616208" cy="50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0616184" cy="50800"/>
            </a:xfrm>
            <a:custGeom>
              <a:avLst/>
              <a:gdLst/>
              <a:ahLst/>
              <a:cxnLst/>
              <a:rect l="l" t="t" r="r" b="b"/>
              <a:pathLst>
                <a:path w="10616184" h="50800">
                  <a:moveTo>
                    <a:pt x="0" y="0"/>
                  </a:moveTo>
                  <a:lnTo>
                    <a:pt x="10616184" y="0"/>
                  </a:lnTo>
                  <a:lnTo>
                    <a:pt x="10616184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47154" y="7608689"/>
            <a:ext cx="5277445" cy="4055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Model Testing &amp; Prediction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47155" y="8089999"/>
            <a:ext cx="7962156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trained model's accuracy was evaluated by predicting salaries for various experience levels.</a:t>
            </a:r>
          </a:p>
        </p:txBody>
      </p:sp>
      <p:grpSp>
        <p:nvGrpSpPr>
          <p:cNvPr id="33" name="Group 33"/>
          <p:cNvGrpSpPr/>
          <p:nvPr/>
        </p:nvGrpSpPr>
        <p:grpSpPr>
          <a:xfrm>
            <a:off x="9278541" y="7407474"/>
            <a:ext cx="7962305" cy="38100"/>
            <a:chOff x="0" y="0"/>
            <a:chExt cx="10616407" cy="508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0616438" cy="50800"/>
            </a:xfrm>
            <a:custGeom>
              <a:avLst/>
              <a:gdLst/>
              <a:ahLst/>
              <a:cxnLst/>
              <a:rect l="l" t="t" r="r" b="b"/>
              <a:pathLst>
                <a:path w="10616438" h="50800">
                  <a:moveTo>
                    <a:pt x="0" y="0"/>
                  </a:moveTo>
                  <a:lnTo>
                    <a:pt x="10616438" y="0"/>
                  </a:lnTo>
                  <a:lnTo>
                    <a:pt x="10616438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TextBox 35"/>
          <p:cNvSpPr txBox="1"/>
          <p:nvPr/>
        </p:nvSpPr>
        <p:spPr>
          <a:xfrm>
            <a:off x="9278541" y="7608689"/>
            <a:ext cx="3168254" cy="405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62"/>
              </a:lnSpc>
            </a:pPr>
            <a:r>
              <a:rPr lang="en-US" sz="243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Visualization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9278541" y="8089999"/>
            <a:ext cx="7962305" cy="9471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74"/>
              </a:lnSpc>
            </a:pPr>
            <a:r>
              <a:rPr lang="en-US" sz="2062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 graph was plotted to visually represent the experience-salary relationship.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-33338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55154" y="583853"/>
            <a:ext cx="4569767" cy="5807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37"/>
              </a:lnSpc>
            </a:pPr>
            <a:r>
              <a:rPr lang="en-US" sz="3562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Tools &amp; Technologies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55154" y="1649909"/>
            <a:ext cx="2557909" cy="285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175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Programming Language: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55154" y="2100857"/>
            <a:ext cx="8151911" cy="11709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937"/>
              </a:lnSpc>
            </a:pPr>
            <a:r>
              <a:rPr lang="en-US" sz="7187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Python</a:t>
            </a:r>
          </a:p>
        </p:txBody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736103" y="3045412"/>
            <a:ext cx="7188697" cy="7188697"/>
            <a:chOff x="0" y="0"/>
            <a:chExt cx="9782175" cy="9782175"/>
          </a:xfrm>
        </p:grpSpPr>
        <p:sp>
          <p:nvSpPr>
            <p:cNvPr id="10" name="Freeform 10" descr="preencoded.png"/>
            <p:cNvSpPr/>
            <p:nvPr/>
          </p:nvSpPr>
          <p:spPr>
            <a:xfrm>
              <a:off x="0" y="0"/>
              <a:ext cx="9782175" cy="9782175"/>
            </a:xfrm>
            <a:custGeom>
              <a:avLst/>
              <a:gdLst/>
              <a:ahLst/>
              <a:cxnLst/>
              <a:rect l="l" t="t" r="r" b="b"/>
              <a:pathLst>
                <a:path w="9782175" h="9782175">
                  <a:moveTo>
                    <a:pt x="0" y="0"/>
                  </a:moveTo>
                  <a:lnTo>
                    <a:pt x="9782175" y="0"/>
                  </a:lnTo>
                  <a:lnTo>
                    <a:pt x="9782175" y="9782175"/>
                  </a:lnTo>
                  <a:lnTo>
                    <a:pt x="0" y="97821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390459" y="1566062"/>
            <a:ext cx="2284810" cy="3039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Libraries Used: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390459" y="2157765"/>
            <a:ext cx="815191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000" b="1" dirty="0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NumPy:</a:t>
            </a:r>
            <a:r>
              <a:rPr lang="en-US" sz="20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Essential for efficient mathematical operations.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90459" y="2686347"/>
            <a:ext cx="815191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000" b="1" dirty="0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Pandas:</a:t>
            </a:r>
            <a:r>
              <a:rPr lang="en-US" sz="20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Critical for data handling and comprehensive analysis.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390459" y="3191813"/>
            <a:ext cx="815191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000" b="1" dirty="0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Matplotlib:</a:t>
            </a:r>
            <a:r>
              <a:rPr lang="en-US" sz="20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Utilized for creating insightful graphs and visualizations.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390459" y="3756664"/>
            <a:ext cx="81519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26219" lvl="1" indent="-113109" algn="l">
              <a:lnSpc>
                <a:spcPts val="2437"/>
              </a:lnSpc>
              <a:buFont typeface="Arial"/>
              <a:buChar char="•"/>
            </a:pPr>
            <a:r>
              <a:rPr lang="en-US" sz="2000" b="1" dirty="0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Scikit-learn:</a:t>
            </a:r>
            <a:r>
              <a:rPr lang="en-US" sz="2000" dirty="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Provides the robust Linear Regression machine learning model.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390459" y="4999229"/>
            <a:ext cx="2284810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000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Platform Used: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390459" y="5421604"/>
            <a:ext cx="8151911" cy="307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Google Colab Notebook (Cloud-based, no installation needed)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390459" y="5983579"/>
            <a:ext cx="2284810" cy="288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000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Algorithm: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390459" y="6405952"/>
            <a:ext cx="8151911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37"/>
              </a:lnSpc>
            </a:pPr>
            <a:r>
              <a:rPr lang="en-US" sz="2000" b="1">
                <a:solidFill>
                  <a:srgbClr val="00002E"/>
                </a:solidFill>
                <a:latin typeface="PT Sans Bold"/>
                <a:ea typeface="PT Sans Bold"/>
                <a:cs typeface="PT Sans Bold"/>
                <a:sym typeface="PT Sans Bold"/>
              </a:rPr>
              <a:t>Linear Regression</a:t>
            </a:r>
            <a:r>
              <a:rPr lang="en-US" sz="2000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 — specifically chosen for predicting continuous numerical values.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38522" y="797272"/>
            <a:ext cx="7419678" cy="6083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sz="3812" b="1" dirty="0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Expected Output / Results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8522" y="1785491"/>
            <a:ext cx="16210955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Upon successful execution, the project is anticipated to yield several valuable outcomes: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998" y="2399109"/>
            <a:ext cx="849958" cy="1265336"/>
            <a:chOff x="0" y="0"/>
            <a:chExt cx="1133277" cy="1687115"/>
          </a:xfrm>
        </p:grpSpPr>
        <p:sp>
          <p:nvSpPr>
            <p:cNvPr id="9" name="Freeform 9"/>
            <p:cNvSpPr/>
            <p:nvPr/>
          </p:nvSpPr>
          <p:spPr>
            <a:xfrm>
              <a:off x="12700" y="12700"/>
              <a:ext cx="1107821" cy="1661795"/>
            </a:xfrm>
            <a:custGeom>
              <a:avLst/>
              <a:gdLst/>
              <a:ahLst/>
              <a:cxnLst/>
              <a:rect l="l" t="t" r="r" b="b"/>
              <a:pathLst>
                <a:path w="1107821" h="1661795">
                  <a:moveTo>
                    <a:pt x="0" y="558165"/>
                  </a:moveTo>
                  <a:cubicBezTo>
                    <a:pt x="0" y="249936"/>
                    <a:pt x="248031" y="0"/>
                    <a:pt x="553974" y="0"/>
                  </a:cubicBezTo>
                  <a:cubicBezTo>
                    <a:pt x="859917" y="0"/>
                    <a:pt x="1107821" y="249936"/>
                    <a:pt x="1107821" y="558165"/>
                  </a:cubicBezTo>
                  <a:lnTo>
                    <a:pt x="1107821" y="1103630"/>
                  </a:lnTo>
                  <a:cubicBezTo>
                    <a:pt x="1107821" y="1411859"/>
                    <a:pt x="859790" y="1661795"/>
                    <a:pt x="553847" y="1661795"/>
                  </a:cubicBezTo>
                  <a:cubicBezTo>
                    <a:pt x="247904" y="1661795"/>
                    <a:pt x="0" y="1411859"/>
                    <a:pt x="0" y="1103630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0" y="0"/>
              <a:ext cx="1133221" cy="1687195"/>
            </a:xfrm>
            <a:custGeom>
              <a:avLst/>
              <a:gdLst/>
              <a:ahLst/>
              <a:cxnLst/>
              <a:rect l="l" t="t" r="r" b="b"/>
              <a:pathLst>
                <a:path w="1133221" h="1687195">
                  <a:moveTo>
                    <a:pt x="0" y="570865"/>
                  </a:moveTo>
                  <a:cubicBezTo>
                    <a:pt x="0" y="255651"/>
                    <a:pt x="253619" y="0"/>
                    <a:pt x="566674" y="0"/>
                  </a:cubicBezTo>
                  <a:cubicBezTo>
                    <a:pt x="569087" y="0"/>
                    <a:pt x="571373" y="635"/>
                    <a:pt x="573405" y="1905"/>
                  </a:cubicBezTo>
                  <a:lnTo>
                    <a:pt x="566674" y="12700"/>
                  </a:lnTo>
                  <a:lnTo>
                    <a:pt x="566674" y="0"/>
                  </a:lnTo>
                  <a:lnTo>
                    <a:pt x="566674" y="12700"/>
                  </a:lnTo>
                  <a:lnTo>
                    <a:pt x="566674" y="0"/>
                  </a:lnTo>
                  <a:cubicBezTo>
                    <a:pt x="879729" y="0"/>
                    <a:pt x="1133221" y="255651"/>
                    <a:pt x="1133221" y="570865"/>
                  </a:cubicBezTo>
                  <a:lnTo>
                    <a:pt x="1133221" y="1116330"/>
                  </a:lnTo>
                  <a:lnTo>
                    <a:pt x="1120521" y="1116330"/>
                  </a:lnTo>
                  <a:lnTo>
                    <a:pt x="1133221" y="1116330"/>
                  </a:lnTo>
                  <a:cubicBezTo>
                    <a:pt x="1133221" y="1431544"/>
                    <a:pt x="879602" y="1687195"/>
                    <a:pt x="566547" y="1687195"/>
                  </a:cubicBezTo>
                  <a:lnTo>
                    <a:pt x="566547" y="1674495"/>
                  </a:lnTo>
                  <a:lnTo>
                    <a:pt x="566547" y="1687195"/>
                  </a:lnTo>
                  <a:cubicBezTo>
                    <a:pt x="253619" y="1687068"/>
                    <a:pt x="0" y="1431417"/>
                    <a:pt x="0" y="1116330"/>
                  </a:cubicBezTo>
                  <a:lnTo>
                    <a:pt x="0" y="570865"/>
                  </a:lnTo>
                  <a:lnTo>
                    <a:pt x="12700" y="570865"/>
                  </a:lnTo>
                  <a:lnTo>
                    <a:pt x="0" y="570865"/>
                  </a:lnTo>
                  <a:moveTo>
                    <a:pt x="25400" y="570865"/>
                  </a:moveTo>
                  <a:lnTo>
                    <a:pt x="25400" y="1116330"/>
                  </a:lnTo>
                  <a:lnTo>
                    <a:pt x="12700" y="1116330"/>
                  </a:lnTo>
                  <a:lnTo>
                    <a:pt x="25400" y="1116330"/>
                  </a:lnTo>
                  <a:cubicBezTo>
                    <a:pt x="25400" y="1417701"/>
                    <a:pt x="267843" y="1661795"/>
                    <a:pt x="566674" y="1661795"/>
                  </a:cubicBezTo>
                  <a:cubicBezTo>
                    <a:pt x="865505" y="1661795"/>
                    <a:pt x="1107821" y="1417574"/>
                    <a:pt x="1107821" y="1116330"/>
                  </a:cubicBezTo>
                  <a:lnTo>
                    <a:pt x="1107821" y="570865"/>
                  </a:lnTo>
                  <a:lnTo>
                    <a:pt x="1120521" y="570865"/>
                  </a:lnTo>
                  <a:lnTo>
                    <a:pt x="1107821" y="570865"/>
                  </a:lnTo>
                  <a:cubicBezTo>
                    <a:pt x="1107821" y="269494"/>
                    <a:pt x="865505" y="25400"/>
                    <a:pt x="566674" y="25400"/>
                  </a:cubicBezTo>
                  <a:cubicBezTo>
                    <a:pt x="564261" y="25400"/>
                    <a:pt x="561975" y="24765"/>
                    <a:pt x="559943" y="23495"/>
                  </a:cubicBezTo>
                  <a:lnTo>
                    <a:pt x="566674" y="12700"/>
                  </a:lnTo>
                  <a:lnTo>
                    <a:pt x="566674" y="25400"/>
                  </a:lnTo>
                  <a:cubicBezTo>
                    <a:pt x="267843" y="25400"/>
                    <a:pt x="25400" y="269494"/>
                    <a:pt x="25400" y="570865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1" name="Freeform 11" descr="preencoded.png"/>
          <p:cNvSpPr/>
          <p:nvPr/>
        </p:nvSpPr>
        <p:spPr>
          <a:xfrm>
            <a:off x="1298227" y="2875955"/>
            <a:ext cx="311497" cy="311498"/>
          </a:xfrm>
          <a:custGeom>
            <a:avLst/>
            <a:gdLst/>
            <a:ahLst/>
            <a:cxnLst/>
            <a:rect l="l" t="t" r="r" b="b"/>
            <a:pathLst>
              <a:path w="311497" h="311498">
                <a:moveTo>
                  <a:pt x="0" y="0"/>
                </a:moveTo>
                <a:lnTo>
                  <a:pt x="311498" y="0"/>
                </a:lnTo>
                <a:lnTo>
                  <a:pt x="311498" y="311497"/>
                </a:lnTo>
                <a:lnTo>
                  <a:pt x="0" y="3114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060" r="-606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2077045" y="2597200"/>
            <a:ext cx="2443757" cy="3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Learned Relationship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077045" y="2989064"/>
            <a:ext cx="15172432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Linear Regression model will accurately capture the relationship between experience and salary.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1028998" y="3853011"/>
            <a:ext cx="849958" cy="1265336"/>
            <a:chOff x="0" y="0"/>
            <a:chExt cx="1133277" cy="1687115"/>
          </a:xfrm>
        </p:grpSpPr>
        <p:sp>
          <p:nvSpPr>
            <p:cNvPr id="15" name="Freeform 15"/>
            <p:cNvSpPr/>
            <p:nvPr/>
          </p:nvSpPr>
          <p:spPr>
            <a:xfrm>
              <a:off x="12700" y="12700"/>
              <a:ext cx="1107821" cy="1661795"/>
            </a:xfrm>
            <a:custGeom>
              <a:avLst/>
              <a:gdLst/>
              <a:ahLst/>
              <a:cxnLst/>
              <a:rect l="l" t="t" r="r" b="b"/>
              <a:pathLst>
                <a:path w="1107821" h="1661795">
                  <a:moveTo>
                    <a:pt x="0" y="558165"/>
                  </a:moveTo>
                  <a:cubicBezTo>
                    <a:pt x="0" y="249936"/>
                    <a:pt x="248031" y="0"/>
                    <a:pt x="553974" y="0"/>
                  </a:cubicBezTo>
                  <a:cubicBezTo>
                    <a:pt x="859917" y="0"/>
                    <a:pt x="1107821" y="249936"/>
                    <a:pt x="1107821" y="558165"/>
                  </a:cubicBezTo>
                  <a:lnTo>
                    <a:pt x="1107821" y="1103630"/>
                  </a:lnTo>
                  <a:cubicBezTo>
                    <a:pt x="1107821" y="1411859"/>
                    <a:pt x="859790" y="1661795"/>
                    <a:pt x="553847" y="1661795"/>
                  </a:cubicBezTo>
                  <a:cubicBezTo>
                    <a:pt x="247904" y="1661795"/>
                    <a:pt x="0" y="1411859"/>
                    <a:pt x="0" y="1103630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0" y="0"/>
              <a:ext cx="1133221" cy="1687195"/>
            </a:xfrm>
            <a:custGeom>
              <a:avLst/>
              <a:gdLst/>
              <a:ahLst/>
              <a:cxnLst/>
              <a:rect l="l" t="t" r="r" b="b"/>
              <a:pathLst>
                <a:path w="1133221" h="1687195">
                  <a:moveTo>
                    <a:pt x="0" y="570865"/>
                  </a:moveTo>
                  <a:cubicBezTo>
                    <a:pt x="0" y="255651"/>
                    <a:pt x="253619" y="0"/>
                    <a:pt x="566674" y="0"/>
                  </a:cubicBezTo>
                  <a:cubicBezTo>
                    <a:pt x="569087" y="0"/>
                    <a:pt x="571373" y="635"/>
                    <a:pt x="573405" y="1905"/>
                  </a:cubicBezTo>
                  <a:lnTo>
                    <a:pt x="566674" y="12700"/>
                  </a:lnTo>
                  <a:lnTo>
                    <a:pt x="566674" y="0"/>
                  </a:lnTo>
                  <a:lnTo>
                    <a:pt x="566674" y="12700"/>
                  </a:lnTo>
                  <a:lnTo>
                    <a:pt x="566674" y="0"/>
                  </a:lnTo>
                  <a:cubicBezTo>
                    <a:pt x="879729" y="0"/>
                    <a:pt x="1133221" y="255651"/>
                    <a:pt x="1133221" y="570865"/>
                  </a:cubicBezTo>
                  <a:lnTo>
                    <a:pt x="1133221" y="1116330"/>
                  </a:lnTo>
                  <a:lnTo>
                    <a:pt x="1120521" y="1116330"/>
                  </a:lnTo>
                  <a:lnTo>
                    <a:pt x="1133221" y="1116330"/>
                  </a:lnTo>
                  <a:cubicBezTo>
                    <a:pt x="1133221" y="1431544"/>
                    <a:pt x="879602" y="1687195"/>
                    <a:pt x="566547" y="1687195"/>
                  </a:cubicBezTo>
                  <a:lnTo>
                    <a:pt x="566547" y="1674495"/>
                  </a:lnTo>
                  <a:lnTo>
                    <a:pt x="566547" y="1687195"/>
                  </a:lnTo>
                  <a:cubicBezTo>
                    <a:pt x="253619" y="1687068"/>
                    <a:pt x="0" y="1431417"/>
                    <a:pt x="0" y="1116330"/>
                  </a:cubicBezTo>
                  <a:lnTo>
                    <a:pt x="0" y="570865"/>
                  </a:lnTo>
                  <a:lnTo>
                    <a:pt x="12700" y="570865"/>
                  </a:lnTo>
                  <a:lnTo>
                    <a:pt x="0" y="570865"/>
                  </a:lnTo>
                  <a:moveTo>
                    <a:pt x="25400" y="570865"/>
                  </a:moveTo>
                  <a:lnTo>
                    <a:pt x="25400" y="1116330"/>
                  </a:lnTo>
                  <a:lnTo>
                    <a:pt x="12700" y="1116330"/>
                  </a:lnTo>
                  <a:lnTo>
                    <a:pt x="25400" y="1116330"/>
                  </a:lnTo>
                  <a:cubicBezTo>
                    <a:pt x="25400" y="1417701"/>
                    <a:pt x="267843" y="1661795"/>
                    <a:pt x="566674" y="1661795"/>
                  </a:cubicBezTo>
                  <a:cubicBezTo>
                    <a:pt x="865505" y="1661795"/>
                    <a:pt x="1107821" y="1417574"/>
                    <a:pt x="1107821" y="1116330"/>
                  </a:cubicBezTo>
                  <a:lnTo>
                    <a:pt x="1107821" y="570865"/>
                  </a:lnTo>
                  <a:lnTo>
                    <a:pt x="1120521" y="570865"/>
                  </a:lnTo>
                  <a:lnTo>
                    <a:pt x="1107821" y="570865"/>
                  </a:lnTo>
                  <a:cubicBezTo>
                    <a:pt x="1107821" y="269494"/>
                    <a:pt x="865505" y="25400"/>
                    <a:pt x="566674" y="25400"/>
                  </a:cubicBezTo>
                  <a:cubicBezTo>
                    <a:pt x="564261" y="25400"/>
                    <a:pt x="561975" y="24765"/>
                    <a:pt x="559943" y="23495"/>
                  </a:cubicBezTo>
                  <a:lnTo>
                    <a:pt x="566674" y="12700"/>
                  </a:lnTo>
                  <a:lnTo>
                    <a:pt x="566674" y="25400"/>
                  </a:lnTo>
                  <a:cubicBezTo>
                    <a:pt x="267843" y="25400"/>
                    <a:pt x="25400" y="269494"/>
                    <a:pt x="25400" y="570865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Freeform 17" descr="preencoded.png"/>
          <p:cNvSpPr/>
          <p:nvPr/>
        </p:nvSpPr>
        <p:spPr>
          <a:xfrm>
            <a:off x="1298227" y="4329856"/>
            <a:ext cx="311497" cy="311498"/>
          </a:xfrm>
          <a:custGeom>
            <a:avLst/>
            <a:gdLst/>
            <a:ahLst/>
            <a:cxnLst/>
            <a:rect l="l" t="t" r="r" b="b"/>
            <a:pathLst>
              <a:path w="311497" h="311498">
                <a:moveTo>
                  <a:pt x="0" y="0"/>
                </a:moveTo>
                <a:lnTo>
                  <a:pt x="311498" y="0"/>
                </a:lnTo>
                <a:lnTo>
                  <a:pt x="311498" y="311498"/>
                </a:lnTo>
                <a:lnTo>
                  <a:pt x="0" y="3114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-19696" r="-19696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" name="TextBox 18"/>
          <p:cNvSpPr txBox="1"/>
          <p:nvPr/>
        </p:nvSpPr>
        <p:spPr>
          <a:xfrm>
            <a:off x="2077045" y="4051101"/>
            <a:ext cx="2443757" cy="3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Accurate Predictions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77045" y="4442966"/>
            <a:ext cx="15172432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system will predict salary with high accuracy for new experience inputs.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1028998" y="5306914"/>
            <a:ext cx="849958" cy="1265336"/>
            <a:chOff x="0" y="0"/>
            <a:chExt cx="1133277" cy="1687115"/>
          </a:xfrm>
        </p:grpSpPr>
        <p:sp>
          <p:nvSpPr>
            <p:cNvPr id="21" name="Freeform 21"/>
            <p:cNvSpPr/>
            <p:nvPr/>
          </p:nvSpPr>
          <p:spPr>
            <a:xfrm>
              <a:off x="12700" y="12700"/>
              <a:ext cx="1107821" cy="1661795"/>
            </a:xfrm>
            <a:custGeom>
              <a:avLst/>
              <a:gdLst/>
              <a:ahLst/>
              <a:cxnLst/>
              <a:rect l="l" t="t" r="r" b="b"/>
              <a:pathLst>
                <a:path w="1107821" h="1661795">
                  <a:moveTo>
                    <a:pt x="0" y="558165"/>
                  </a:moveTo>
                  <a:cubicBezTo>
                    <a:pt x="0" y="249936"/>
                    <a:pt x="248031" y="0"/>
                    <a:pt x="553974" y="0"/>
                  </a:cubicBezTo>
                  <a:cubicBezTo>
                    <a:pt x="859917" y="0"/>
                    <a:pt x="1107821" y="249936"/>
                    <a:pt x="1107821" y="558165"/>
                  </a:cubicBezTo>
                  <a:lnTo>
                    <a:pt x="1107821" y="1103630"/>
                  </a:lnTo>
                  <a:cubicBezTo>
                    <a:pt x="1107821" y="1411859"/>
                    <a:pt x="859790" y="1661795"/>
                    <a:pt x="553847" y="1661795"/>
                  </a:cubicBezTo>
                  <a:cubicBezTo>
                    <a:pt x="247904" y="1661795"/>
                    <a:pt x="0" y="1411859"/>
                    <a:pt x="0" y="1103630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0" y="0"/>
              <a:ext cx="1133221" cy="1687195"/>
            </a:xfrm>
            <a:custGeom>
              <a:avLst/>
              <a:gdLst/>
              <a:ahLst/>
              <a:cxnLst/>
              <a:rect l="l" t="t" r="r" b="b"/>
              <a:pathLst>
                <a:path w="1133221" h="1687195">
                  <a:moveTo>
                    <a:pt x="0" y="570865"/>
                  </a:moveTo>
                  <a:cubicBezTo>
                    <a:pt x="0" y="255651"/>
                    <a:pt x="253619" y="0"/>
                    <a:pt x="566674" y="0"/>
                  </a:cubicBezTo>
                  <a:cubicBezTo>
                    <a:pt x="569087" y="0"/>
                    <a:pt x="571373" y="635"/>
                    <a:pt x="573405" y="1905"/>
                  </a:cubicBezTo>
                  <a:lnTo>
                    <a:pt x="566674" y="12700"/>
                  </a:lnTo>
                  <a:lnTo>
                    <a:pt x="566674" y="0"/>
                  </a:lnTo>
                  <a:lnTo>
                    <a:pt x="566674" y="12700"/>
                  </a:lnTo>
                  <a:lnTo>
                    <a:pt x="566674" y="0"/>
                  </a:lnTo>
                  <a:cubicBezTo>
                    <a:pt x="879729" y="0"/>
                    <a:pt x="1133221" y="255651"/>
                    <a:pt x="1133221" y="570865"/>
                  </a:cubicBezTo>
                  <a:lnTo>
                    <a:pt x="1133221" y="1116330"/>
                  </a:lnTo>
                  <a:lnTo>
                    <a:pt x="1120521" y="1116330"/>
                  </a:lnTo>
                  <a:lnTo>
                    <a:pt x="1133221" y="1116330"/>
                  </a:lnTo>
                  <a:cubicBezTo>
                    <a:pt x="1133221" y="1431544"/>
                    <a:pt x="879602" y="1687195"/>
                    <a:pt x="566547" y="1687195"/>
                  </a:cubicBezTo>
                  <a:lnTo>
                    <a:pt x="566547" y="1674495"/>
                  </a:lnTo>
                  <a:lnTo>
                    <a:pt x="566547" y="1687195"/>
                  </a:lnTo>
                  <a:cubicBezTo>
                    <a:pt x="253619" y="1687068"/>
                    <a:pt x="0" y="1431417"/>
                    <a:pt x="0" y="1116330"/>
                  </a:cubicBezTo>
                  <a:lnTo>
                    <a:pt x="0" y="570865"/>
                  </a:lnTo>
                  <a:lnTo>
                    <a:pt x="12700" y="570865"/>
                  </a:lnTo>
                  <a:lnTo>
                    <a:pt x="0" y="570865"/>
                  </a:lnTo>
                  <a:moveTo>
                    <a:pt x="25400" y="570865"/>
                  </a:moveTo>
                  <a:lnTo>
                    <a:pt x="25400" y="1116330"/>
                  </a:lnTo>
                  <a:lnTo>
                    <a:pt x="12700" y="1116330"/>
                  </a:lnTo>
                  <a:lnTo>
                    <a:pt x="25400" y="1116330"/>
                  </a:lnTo>
                  <a:cubicBezTo>
                    <a:pt x="25400" y="1417701"/>
                    <a:pt x="267843" y="1661795"/>
                    <a:pt x="566674" y="1661795"/>
                  </a:cubicBezTo>
                  <a:cubicBezTo>
                    <a:pt x="865505" y="1661795"/>
                    <a:pt x="1107821" y="1417574"/>
                    <a:pt x="1107821" y="1116330"/>
                  </a:cubicBezTo>
                  <a:lnTo>
                    <a:pt x="1107821" y="570865"/>
                  </a:lnTo>
                  <a:lnTo>
                    <a:pt x="1120521" y="570865"/>
                  </a:lnTo>
                  <a:lnTo>
                    <a:pt x="1107821" y="570865"/>
                  </a:lnTo>
                  <a:cubicBezTo>
                    <a:pt x="1107821" y="269494"/>
                    <a:pt x="865505" y="25400"/>
                    <a:pt x="566674" y="25400"/>
                  </a:cubicBezTo>
                  <a:cubicBezTo>
                    <a:pt x="564261" y="25400"/>
                    <a:pt x="561975" y="24765"/>
                    <a:pt x="559943" y="23495"/>
                  </a:cubicBezTo>
                  <a:lnTo>
                    <a:pt x="566674" y="12700"/>
                  </a:lnTo>
                  <a:lnTo>
                    <a:pt x="566674" y="25400"/>
                  </a:lnTo>
                  <a:cubicBezTo>
                    <a:pt x="267843" y="25400"/>
                    <a:pt x="25400" y="269494"/>
                    <a:pt x="25400" y="570865"/>
                  </a:cubicBezTo>
                  <a:close/>
                </a:path>
              </a:pathLst>
            </a:custGeom>
            <a:solidFill>
              <a:srgbClr val="DA33B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3" name="Freeform 23" descr="preencoded.png"/>
          <p:cNvSpPr/>
          <p:nvPr/>
        </p:nvSpPr>
        <p:spPr>
          <a:xfrm>
            <a:off x="1298227" y="5783759"/>
            <a:ext cx="311497" cy="311498"/>
          </a:xfrm>
          <a:custGeom>
            <a:avLst/>
            <a:gdLst/>
            <a:ahLst/>
            <a:cxnLst/>
            <a:rect l="l" t="t" r="r" b="b"/>
            <a:pathLst>
              <a:path w="311497" h="311498">
                <a:moveTo>
                  <a:pt x="0" y="0"/>
                </a:moveTo>
                <a:lnTo>
                  <a:pt x="311498" y="0"/>
                </a:lnTo>
                <a:lnTo>
                  <a:pt x="311498" y="311497"/>
                </a:lnTo>
                <a:lnTo>
                  <a:pt x="0" y="311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t="-1515" b="-1515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24" name="TextBox 24"/>
          <p:cNvSpPr txBox="1"/>
          <p:nvPr/>
        </p:nvSpPr>
        <p:spPr>
          <a:xfrm>
            <a:off x="2077045" y="5505004"/>
            <a:ext cx="2443757" cy="3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Clear Visualization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2077045" y="5896868"/>
            <a:ext cx="15172432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A graph will display a straight line, clearly representing the salary trend.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1028998" y="6760815"/>
            <a:ext cx="849958" cy="1265336"/>
            <a:chOff x="0" y="0"/>
            <a:chExt cx="1133277" cy="1687115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1107821" cy="1661795"/>
            </a:xfrm>
            <a:custGeom>
              <a:avLst/>
              <a:gdLst/>
              <a:ahLst/>
              <a:cxnLst/>
              <a:rect l="l" t="t" r="r" b="b"/>
              <a:pathLst>
                <a:path w="1107821" h="1661795">
                  <a:moveTo>
                    <a:pt x="0" y="558165"/>
                  </a:moveTo>
                  <a:cubicBezTo>
                    <a:pt x="0" y="249936"/>
                    <a:pt x="248031" y="0"/>
                    <a:pt x="553974" y="0"/>
                  </a:cubicBezTo>
                  <a:cubicBezTo>
                    <a:pt x="859917" y="0"/>
                    <a:pt x="1107821" y="249936"/>
                    <a:pt x="1107821" y="558165"/>
                  </a:cubicBezTo>
                  <a:lnTo>
                    <a:pt x="1107821" y="1103630"/>
                  </a:lnTo>
                  <a:cubicBezTo>
                    <a:pt x="1107821" y="1411859"/>
                    <a:pt x="859790" y="1661795"/>
                    <a:pt x="553847" y="1661795"/>
                  </a:cubicBezTo>
                  <a:cubicBezTo>
                    <a:pt x="247904" y="1661795"/>
                    <a:pt x="0" y="1411859"/>
                    <a:pt x="0" y="1103630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28" name="Freeform 28"/>
            <p:cNvSpPr/>
            <p:nvPr/>
          </p:nvSpPr>
          <p:spPr>
            <a:xfrm>
              <a:off x="0" y="0"/>
              <a:ext cx="1133221" cy="1687195"/>
            </a:xfrm>
            <a:custGeom>
              <a:avLst/>
              <a:gdLst/>
              <a:ahLst/>
              <a:cxnLst/>
              <a:rect l="l" t="t" r="r" b="b"/>
              <a:pathLst>
                <a:path w="1133221" h="1687195">
                  <a:moveTo>
                    <a:pt x="0" y="570865"/>
                  </a:moveTo>
                  <a:cubicBezTo>
                    <a:pt x="0" y="255651"/>
                    <a:pt x="253619" y="0"/>
                    <a:pt x="566674" y="0"/>
                  </a:cubicBezTo>
                  <a:cubicBezTo>
                    <a:pt x="569087" y="0"/>
                    <a:pt x="571373" y="635"/>
                    <a:pt x="573405" y="1905"/>
                  </a:cubicBezTo>
                  <a:lnTo>
                    <a:pt x="566674" y="12700"/>
                  </a:lnTo>
                  <a:lnTo>
                    <a:pt x="566674" y="0"/>
                  </a:lnTo>
                  <a:lnTo>
                    <a:pt x="566674" y="12700"/>
                  </a:lnTo>
                  <a:lnTo>
                    <a:pt x="566674" y="0"/>
                  </a:lnTo>
                  <a:cubicBezTo>
                    <a:pt x="879729" y="0"/>
                    <a:pt x="1133221" y="255651"/>
                    <a:pt x="1133221" y="570865"/>
                  </a:cubicBezTo>
                  <a:lnTo>
                    <a:pt x="1133221" y="1116330"/>
                  </a:lnTo>
                  <a:lnTo>
                    <a:pt x="1120521" y="1116330"/>
                  </a:lnTo>
                  <a:lnTo>
                    <a:pt x="1133221" y="1116330"/>
                  </a:lnTo>
                  <a:cubicBezTo>
                    <a:pt x="1133221" y="1431544"/>
                    <a:pt x="879602" y="1687195"/>
                    <a:pt x="566547" y="1687195"/>
                  </a:cubicBezTo>
                  <a:lnTo>
                    <a:pt x="566547" y="1674495"/>
                  </a:lnTo>
                  <a:lnTo>
                    <a:pt x="566547" y="1687195"/>
                  </a:lnTo>
                  <a:cubicBezTo>
                    <a:pt x="253619" y="1687068"/>
                    <a:pt x="0" y="1431417"/>
                    <a:pt x="0" y="1116330"/>
                  </a:cubicBezTo>
                  <a:lnTo>
                    <a:pt x="0" y="570865"/>
                  </a:lnTo>
                  <a:lnTo>
                    <a:pt x="12700" y="570865"/>
                  </a:lnTo>
                  <a:lnTo>
                    <a:pt x="0" y="570865"/>
                  </a:lnTo>
                  <a:moveTo>
                    <a:pt x="25400" y="570865"/>
                  </a:moveTo>
                  <a:lnTo>
                    <a:pt x="25400" y="1116330"/>
                  </a:lnTo>
                  <a:lnTo>
                    <a:pt x="12700" y="1116330"/>
                  </a:lnTo>
                  <a:lnTo>
                    <a:pt x="25400" y="1116330"/>
                  </a:lnTo>
                  <a:cubicBezTo>
                    <a:pt x="25400" y="1417701"/>
                    <a:pt x="267843" y="1661795"/>
                    <a:pt x="566674" y="1661795"/>
                  </a:cubicBezTo>
                  <a:cubicBezTo>
                    <a:pt x="865505" y="1661795"/>
                    <a:pt x="1107821" y="1417574"/>
                    <a:pt x="1107821" y="1116330"/>
                  </a:cubicBezTo>
                  <a:lnTo>
                    <a:pt x="1107821" y="570865"/>
                  </a:lnTo>
                  <a:lnTo>
                    <a:pt x="1120521" y="570865"/>
                  </a:lnTo>
                  <a:lnTo>
                    <a:pt x="1107821" y="570865"/>
                  </a:lnTo>
                  <a:cubicBezTo>
                    <a:pt x="1107821" y="269494"/>
                    <a:pt x="865505" y="25400"/>
                    <a:pt x="566674" y="25400"/>
                  </a:cubicBezTo>
                  <a:cubicBezTo>
                    <a:pt x="564261" y="25400"/>
                    <a:pt x="561975" y="24765"/>
                    <a:pt x="559943" y="23495"/>
                  </a:cubicBezTo>
                  <a:lnTo>
                    <a:pt x="566674" y="12700"/>
                  </a:lnTo>
                  <a:lnTo>
                    <a:pt x="566674" y="25400"/>
                  </a:lnTo>
                  <a:cubicBezTo>
                    <a:pt x="267843" y="25400"/>
                    <a:pt x="25400" y="269494"/>
                    <a:pt x="25400" y="570865"/>
                  </a:cubicBezTo>
                  <a:close/>
                </a:path>
              </a:pathLst>
            </a:custGeom>
            <a:solidFill>
              <a:srgbClr val="2D4D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9" name="Freeform 29" descr="preencoded.png"/>
          <p:cNvSpPr/>
          <p:nvPr/>
        </p:nvSpPr>
        <p:spPr>
          <a:xfrm>
            <a:off x="1298227" y="7237660"/>
            <a:ext cx="311497" cy="311498"/>
          </a:xfrm>
          <a:custGeom>
            <a:avLst/>
            <a:gdLst/>
            <a:ahLst/>
            <a:cxnLst/>
            <a:rect l="l" t="t" r="r" b="b"/>
            <a:pathLst>
              <a:path w="311497" h="311498">
                <a:moveTo>
                  <a:pt x="0" y="0"/>
                </a:moveTo>
                <a:lnTo>
                  <a:pt x="311498" y="0"/>
                </a:lnTo>
                <a:lnTo>
                  <a:pt x="311498" y="311498"/>
                </a:lnTo>
                <a:lnTo>
                  <a:pt x="0" y="31149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-22727" r="-22727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0" name="TextBox 30"/>
          <p:cNvSpPr txBox="1"/>
          <p:nvPr/>
        </p:nvSpPr>
        <p:spPr>
          <a:xfrm>
            <a:off x="2077045" y="6958905"/>
            <a:ext cx="2540050" cy="3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Empowered HR Teams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077045" y="7350770"/>
            <a:ext cx="15172432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HR teams can use this model for fair and consistent salary estimations.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028998" y="8214717"/>
            <a:ext cx="849958" cy="1265336"/>
            <a:chOff x="0" y="0"/>
            <a:chExt cx="1133277" cy="1687115"/>
          </a:xfrm>
        </p:grpSpPr>
        <p:sp>
          <p:nvSpPr>
            <p:cNvPr id="33" name="Freeform 33"/>
            <p:cNvSpPr/>
            <p:nvPr/>
          </p:nvSpPr>
          <p:spPr>
            <a:xfrm>
              <a:off x="12700" y="12700"/>
              <a:ext cx="1107821" cy="1661795"/>
            </a:xfrm>
            <a:custGeom>
              <a:avLst/>
              <a:gdLst/>
              <a:ahLst/>
              <a:cxnLst/>
              <a:rect l="l" t="t" r="r" b="b"/>
              <a:pathLst>
                <a:path w="1107821" h="1661795">
                  <a:moveTo>
                    <a:pt x="0" y="558165"/>
                  </a:moveTo>
                  <a:cubicBezTo>
                    <a:pt x="0" y="249936"/>
                    <a:pt x="248031" y="0"/>
                    <a:pt x="553974" y="0"/>
                  </a:cubicBezTo>
                  <a:cubicBezTo>
                    <a:pt x="859917" y="0"/>
                    <a:pt x="1107821" y="249936"/>
                    <a:pt x="1107821" y="558165"/>
                  </a:cubicBezTo>
                  <a:lnTo>
                    <a:pt x="1107821" y="1103630"/>
                  </a:lnTo>
                  <a:cubicBezTo>
                    <a:pt x="1107821" y="1411859"/>
                    <a:pt x="859790" y="1661795"/>
                    <a:pt x="553847" y="1661795"/>
                  </a:cubicBezTo>
                  <a:cubicBezTo>
                    <a:pt x="247904" y="1661795"/>
                    <a:pt x="0" y="1411859"/>
                    <a:pt x="0" y="1103630"/>
                  </a:cubicBezTo>
                  <a:close/>
                </a:path>
              </a:pathLst>
            </a:custGeom>
            <a:solidFill>
              <a:srgbClr val="F3F3FF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  <p:sp>
          <p:nvSpPr>
            <p:cNvPr id="34" name="Freeform 34"/>
            <p:cNvSpPr/>
            <p:nvPr/>
          </p:nvSpPr>
          <p:spPr>
            <a:xfrm>
              <a:off x="0" y="0"/>
              <a:ext cx="1133221" cy="1687195"/>
            </a:xfrm>
            <a:custGeom>
              <a:avLst/>
              <a:gdLst/>
              <a:ahLst/>
              <a:cxnLst/>
              <a:rect l="l" t="t" r="r" b="b"/>
              <a:pathLst>
                <a:path w="1133221" h="1687195">
                  <a:moveTo>
                    <a:pt x="0" y="570865"/>
                  </a:moveTo>
                  <a:cubicBezTo>
                    <a:pt x="0" y="255651"/>
                    <a:pt x="253619" y="0"/>
                    <a:pt x="566674" y="0"/>
                  </a:cubicBezTo>
                  <a:cubicBezTo>
                    <a:pt x="569087" y="0"/>
                    <a:pt x="571373" y="635"/>
                    <a:pt x="573405" y="1905"/>
                  </a:cubicBezTo>
                  <a:lnTo>
                    <a:pt x="566674" y="12700"/>
                  </a:lnTo>
                  <a:lnTo>
                    <a:pt x="566674" y="0"/>
                  </a:lnTo>
                  <a:lnTo>
                    <a:pt x="566674" y="12700"/>
                  </a:lnTo>
                  <a:lnTo>
                    <a:pt x="566674" y="0"/>
                  </a:lnTo>
                  <a:cubicBezTo>
                    <a:pt x="879729" y="0"/>
                    <a:pt x="1133221" y="255651"/>
                    <a:pt x="1133221" y="570865"/>
                  </a:cubicBezTo>
                  <a:lnTo>
                    <a:pt x="1133221" y="1116330"/>
                  </a:lnTo>
                  <a:lnTo>
                    <a:pt x="1120521" y="1116330"/>
                  </a:lnTo>
                  <a:lnTo>
                    <a:pt x="1133221" y="1116330"/>
                  </a:lnTo>
                  <a:cubicBezTo>
                    <a:pt x="1133221" y="1431544"/>
                    <a:pt x="879602" y="1687195"/>
                    <a:pt x="566547" y="1687195"/>
                  </a:cubicBezTo>
                  <a:lnTo>
                    <a:pt x="566547" y="1674495"/>
                  </a:lnTo>
                  <a:lnTo>
                    <a:pt x="566547" y="1687195"/>
                  </a:lnTo>
                  <a:cubicBezTo>
                    <a:pt x="253619" y="1687068"/>
                    <a:pt x="0" y="1431417"/>
                    <a:pt x="0" y="1116330"/>
                  </a:cubicBezTo>
                  <a:lnTo>
                    <a:pt x="0" y="570865"/>
                  </a:lnTo>
                  <a:lnTo>
                    <a:pt x="12700" y="570865"/>
                  </a:lnTo>
                  <a:lnTo>
                    <a:pt x="0" y="570865"/>
                  </a:lnTo>
                  <a:moveTo>
                    <a:pt x="25400" y="570865"/>
                  </a:moveTo>
                  <a:lnTo>
                    <a:pt x="25400" y="1116330"/>
                  </a:lnTo>
                  <a:lnTo>
                    <a:pt x="12700" y="1116330"/>
                  </a:lnTo>
                  <a:lnTo>
                    <a:pt x="25400" y="1116330"/>
                  </a:lnTo>
                  <a:cubicBezTo>
                    <a:pt x="25400" y="1417701"/>
                    <a:pt x="267843" y="1661795"/>
                    <a:pt x="566674" y="1661795"/>
                  </a:cubicBezTo>
                  <a:cubicBezTo>
                    <a:pt x="865505" y="1661795"/>
                    <a:pt x="1107821" y="1417574"/>
                    <a:pt x="1107821" y="1116330"/>
                  </a:cubicBezTo>
                  <a:lnTo>
                    <a:pt x="1107821" y="570865"/>
                  </a:lnTo>
                  <a:lnTo>
                    <a:pt x="1120521" y="570865"/>
                  </a:lnTo>
                  <a:lnTo>
                    <a:pt x="1107821" y="570865"/>
                  </a:lnTo>
                  <a:cubicBezTo>
                    <a:pt x="1107821" y="269494"/>
                    <a:pt x="865505" y="25400"/>
                    <a:pt x="566674" y="25400"/>
                  </a:cubicBezTo>
                  <a:cubicBezTo>
                    <a:pt x="564261" y="25400"/>
                    <a:pt x="561975" y="24765"/>
                    <a:pt x="559943" y="23495"/>
                  </a:cubicBezTo>
                  <a:lnTo>
                    <a:pt x="566674" y="12700"/>
                  </a:lnTo>
                  <a:lnTo>
                    <a:pt x="566674" y="25400"/>
                  </a:lnTo>
                  <a:cubicBezTo>
                    <a:pt x="267843" y="25400"/>
                    <a:pt x="25400" y="269494"/>
                    <a:pt x="25400" y="570865"/>
                  </a:cubicBezTo>
                  <a:close/>
                </a:path>
              </a:pathLst>
            </a:custGeom>
            <a:solidFill>
              <a:srgbClr val="018CE1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Freeform 35" descr="preencoded.png"/>
          <p:cNvSpPr/>
          <p:nvPr/>
        </p:nvSpPr>
        <p:spPr>
          <a:xfrm>
            <a:off x="1298227" y="8691562"/>
            <a:ext cx="311497" cy="311498"/>
          </a:xfrm>
          <a:custGeom>
            <a:avLst/>
            <a:gdLst/>
            <a:ahLst/>
            <a:cxnLst/>
            <a:rect l="l" t="t" r="r" b="b"/>
            <a:pathLst>
              <a:path w="311497" h="311498">
                <a:moveTo>
                  <a:pt x="0" y="0"/>
                </a:moveTo>
                <a:lnTo>
                  <a:pt x="311498" y="0"/>
                </a:lnTo>
                <a:lnTo>
                  <a:pt x="311498" y="311498"/>
                </a:lnTo>
                <a:lnTo>
                  <a:pt x="0" y="3114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t="-3030" b="-303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6" name="TextBox 36"/>
          <p:cNvSpPr txBox="1"/>
          <p:nvPr/>
        </p:nvSpPr>
        <p:spPr>
          <a:xfrm>
            <a:off x="2077045" y="8412807"/>
            <a:ext cx="3345507" cy="3244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375"/>
              </a:lnSpc>
            </a:pPr>
            <a:r>
              <a:rPr lang="en-US" sz="1874" b="1">
                <a:solidFill>
                  <a:srgbClr val="00002E"/>
                </a:solidFill>
                <a:latin typeface="Nunito Bold"/>
                <a:ea typeface="Nunito Bold"/>
                <a:cs typeface="Nunito Bold"/>
                <a:sym typeface="Nunito Bold"/>
              </a:rPr>
              <a:t>ML Application Demonstrated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077045" y="8804672"/>
            <a:ext cx="15172432" cy="3894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62"/>
              </a:lnSpc>
            </a:pPr>
            <a:r>
              <a:rPr lang="en-US" sz="1625">
                <a:solidFill>
                  <a:srgbClr val="00002E"/>
                </a:solidFill>
                <a:latin typeface="PT Sans"/>
                <a:ea typeface="PT Sans"/>
                <a:cs typeface="PT Sans"/>
                <a:sym typeface="PT Sans"/>
              </a:rPr>
              <a:t>The project will showcase machine learning's utility in simple business applications.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905155" y="1470437"/>
            <a:ext cx="563240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IN" sz="4400" dirty="0"/>
              <a:t>Loading Dataset</a:t>
            </a:r>
            <a:endParaRPr lang="en-US" sz="4375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7905155" y="3324523"/>
            <a:ext cx="9335691" cy="2657475"/>
            <a:chOff x="0" y="0"/>
            <a:chExt cx="12447588" cy="507206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447651" cy="507212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65901" y="3932362"/>
            <a:ext cx="8880872" cy="1137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import pandas as pd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pd.read_csv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('/content/</a:t>
            </a: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Salary_Data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23.csv')</a:t>
            </a:r>
          </a:p>
          <a:p>
            <a:pPr>
              <a:lnSpc>
                <a:spcPts val="3000"/>
              </a:lnSpc>
            </a:pP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print(</a:t>
            </a: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df.head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31B24CC-0CAF-199D-AAE1-02FFFE8CC91E}"/>
              </a:ext>
            </a:extLst>
          </p:cNvPr>
          <p:cNvSpPr txBox="1"/>
          <p:nvPr/>
        </p:nvSpPr>
        <p:spPr>
          <a:xfrm>
            <a:off x="8382000" y="6743700"/>
            <a:ext cx="84582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Imported </a:t>
            </a:r>
            <a:r>
              <a:rPr lang="en-US" sz="2400" b="1" dirty="0"/>
              <a:t>pandas</a:t>
            </a:r>
            <a:r>
              <a:rPr lang="en-US" sz="2400" dirty="0"/>
              <a:t> to handle the dataset.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Loaded the CSV file into a </a:t>
            </a:r>
            <a:r>
              <a:rPr lang="en-US" sz="2400" dirty="0" err="1"/>
              <a:t>dataframe</a:t>
            </a:r>
            <a:r>
              <a:rPr lang="en-US" sz="2400" dirty="0"/>
              <a:t> </a:t>
            </a:r>
            <a:r>
              <a:rPr lang="en-US" sz="2400" dirty="0" err="1"/>
              <a:t>df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Displayed the first 5 rows to understand the structure of the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0" y="0"/>
            <a:ext cx="18288000" cy="2297162"/>
            <a:chOff x="0" y="0"/>
            <a:chExt cx="24384000" cy="3062883"/>
          </a:xfrm>
        </p:grpSpPr>
        <p:sp>
          <p:nvSpPr>
            <p:cNvPr id="7" name="Freeform 7" descr="preencoded.png"/>
            <p:cNvSpPr/>
            <p:nvPr/>
          </p:nvSpPr>
          <p:spPr>
            <a:xfrm>
              <a:off x="0" y="0"/>
              <a:ext cx="24384000" cy="3062859"/>
            </a:xfrm>
            <a:custGeom>
              <a:avLst/>
              <a:gdLst/>
              <a:ahLst/>
              <a:cxnLst/>
              <a:rect l="l" t="t" r="r" b="b"/>
              <a:pathLst>
                <a:path w="24384000" h="3062859">
                  <a:moveTo>
                    <a:pt x="0" y="0"/>
                  </a:moveTo>
                  <a:lnTo>
                    <a:pt x="24384000" y="0"/>
                  </a:lnTo>
                  <a:lnTo>
                    <a:pt x="24384000" y="3062859"/>
                  </a:lnTo>
                  <a:lnTo>
                    <a:pt x="0" y="30628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5" r="-35"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989559" y="3074045"/>
            <a:ext cx="6247656" cy="347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500"/>
              </a:lnSpc>
            </a:pPr>
            <a:r>
              <a:rPr lang="en-IN" sz="2800" b="1" dirty="0"/>
              <a:t>Checking Correlation (Heatmap)</a:t>
            </a:r>
            <a:endParaRPr lang="en-US" sz="2800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980480" y="3683348"/>
            <a:ext cx="16327041" cy="3567632"/>
            <a:chOff x="0" y="0"/>
            <a:chExt cx="21769388" cy="546496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21769451" cy="5465064"/>
            </a:xfrm>
            <a:custGeom>
              <a:avLst/>
              <a:gdLst/>
              <a:ahLst/>
              <a:cxnLst/>
              <a:rect l="l" t="t" r="r" b="b"/>
              <a:pathLst>
                <a:path w="21769451" h="5465064">
                  <a:moveTo>
                    <a:pt x="0" y="36830"/>
                  </a:moveTo>
                  <a:cubicBezTo>
                    <a:pt x="0" y="16510"/>
                    <a:pt x="16510" y="0"/>
                    <a:pt x="36830" y="0"/>
                  </a:cubicBezTo>
                  <a:lnTo>
                    <a:pt x="21732621" y="0"/>
                  </a:lnTo>
                  <a:cubicBezTo>
                    <a:pt x="21752940" y="0"/>
                    <a:pt x="21769451" y="16510"/>
                    <a:pt x="21769451" y="36830"/>
                  </a:cubicBezTo>
                  <a:lnTo>
                    <a:pt x="21769451" y="5428234"/>
                  </a:lnTo>
                  <a:cubicBezTo>
                    <a:pt x="21769451" y="5448554"/>
                    <a:pt x="21752940" y="5465064"/>
                    <a:pt x="21732621" y="5465064"/>
                  </a:cubicBezTo>
                  <a:lnTo>
                    <a:pt x="36830" y="5465064"/>
                  </a:lnTo>
                  <a:cubicBezTo>
                    <a:pt x="16510" y="5465064"/>
                    <a:pt x="0" y="5448554"/>
                    <a:pt x="0" y="5428234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164134" y="3725912"/>
            <a:ext cx="15959732" cy="35250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312"/>
              </a:lnSpc>
            </a:pP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matplotlib.pyplot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as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</a:t>
            </a: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import seaborn as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sns</a:t>
            </a: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corr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df.corr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sns.heatmap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corr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annot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=True, 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cmap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='</a:t>
            </a: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coolwarm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’)</a:t>
            </a:r>
          </a:p>
          <a:p>
            <a:pPr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plt.title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('Correlation Heatmap’)</a:t>
            </a:r>
          </a:p>
          <a:p>
            <a:pPr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lnSpc>
                <a:spcPts val="2312"/>
              </a:lnSpc>
            </a:pPr>
            <a:r>
              <a:rPr lang="en-US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plt.show</a:t>
            </a:r>
            <a:r>
              <a:rPr lang="en-US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  <a:p>
            <a:pPr algn="l">
              <a:lnSpc>
                <a:spcPts val="2312"/>
              </a:lnSpc>
            </a:pPr>
            <a:endParaRPr lang="en-US" dirty="0">
              <a:solidFill>
                <a:srgbClr val="00002E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291EB8A-B7D2-7A8B-AD97-B294D2D4C4CC}"/>
              </a:ext>
            </a:extLst>
          </p:cNvPr>
          <p:cNvSpPr txBox="1"/>
          <p:nvPr/>
        </p:nvSpPr>
        <p:spPr>
          <a:xfrm>
            <a:off x="980480" y="7734300"/>
            <a:ext cx="13563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Calculated correlations between numerical columns.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Heatmap shows the strength of relationship between </a:t>
            </a:r>
            <a:r>
              <a:rPr lang="en-US" sz="2000" b="1" dirty="0" err="1"/>
              <a:t>YearsExperience</a:t>
            </a:r>
            <a:r>
              <a:rPr lang="en-US" sz="2000" dirty="0"/>
              <a:t> and </a:t>
            </a:r>
            <a:r>
              <a:rPr lang="en-US" sz="2000" b="1" dirty="0"/>
              <a:t>Salary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Strong positive correlation indicates regression is suitable.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IN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6972F2-1269-D6D1-14D1-7CEEE22F36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FE0AB1FB-48F4-725C-1FCE-13C3C9C3AE8D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3" name="Freeform 3" descr="preencoded.png">
              <a:extLst>
                <a:ext uri="{FF2B5EF4-FFF2-40B4-BE49-F238E27FC236}">
                  <a16:creationId xmlns:a16="http://schemas.microsoft.com/office/drawing/2014/main" id="{854D77A7-0BD7-580E-325C-5D5462542175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>
            <a:extLst>
              <a:ext uri="{FF2B5EF4-FFF2-40B4-BE49-F238E27FC236}">
                <a16:creationId xmlns:a16="http://schemas.microsoft.com/office/drawing/2014/main" id="{99CF4476-9757-EE54-31F0-CBB08E54FE72}"/>
              </a:ext>
            </a:extLst>
          </p:cNvPr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576AAEA7-A179-EC08-FAFF-B7EDA30FEE32}"/>
                </a:ext>
              </a:extLst>
            </p:cNvPr>
            <p:cNvSpPr/>
            <p:nvPr/>
          </p:nvSpPr>
          <p:spPr>
            <a:xfrm>
              <a:off x="0" y="0"/>
              <a:ext cx="24384000" cy="13716000"/>
            </a:xfrm>
            <a:custGeom>
              <a:avLst/>
              <a:gdLst/>
              <a:ahLst/>
              <a:cxnLst/>
              <a:rect l="l" t="t" r="r" b="b"/>
              <a:pathLst>
                <a:path w="24384000" h="13716000">
                  <a:moveTo>
                    <a:pt x="0" y="0"/>
                  </a:moveTo>
                  <a:lnTo>
                    <a:pt x="24384000" y="0"/>
                  </a:lnTo>
                  <a:lnTo>
                    <a:pt x="24384000" y="13716000"/>
                  </a:lnTo>
                  <a:lnTo>
                    <a:pt x="0" y="13716000"/>
                  </a:lnTo>
                  <a:close/>
                </a:path>
              </a:pathLst>
            </a:custGeom>
            <a:solidFill>
              <a:srgbClr val="F3F3FF">
                <a:alpha val="56078"/>
              </a:srgbClr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>
            <a:extLst>
              <a:ext uri="{FF2B5EF4-FFF2-40B4-BE49-F238E27FC236}">
                <a16:creationId xmlns:a16="http://schemas.microsoft.com/office/drawing/2014/main" id="{DE4ACE96-C826-19B9-B19E-081C9E1BE9F6}"/>
              </a:ext>
            </a:extLst>
          </p:cNvPr>
          <p:cNvGrpSpPr>
            <a:grpSpLocks noChangeAspect="1"/>
          </p:cNvGrpSpPr>
          <p:nvPr/>
        </p:nvGrpSpPr>
        <p:grpSpPr>
          <a:xfrm>
            <a:off x="0" y="0"/>
            <a:ext cx="6858000" cy="10287000"/>
            <a:chOff x="0" y="0"/>
            <a:chExt cx="9144000" cy="13716000"/>
          </a:xfrm>
        </p:grpSpPr>
        <p:sp>
          <p:nvSpPr>
            <p:cNvPr id="7" name="Freeform 7" descr="preencoded.png">
              <a:extLst>
                <a:ext uri="{FF2B5EF4-FFF2-40B4-BE49-F238E27FC236}">
                  <a16:creationId xmlns:a16="http://schemas.microsoft.com/office/drawing/2014/main" id="{00EE63D1-F0FC-D3CB-5482-6F32E08367A4}"/>
                </a:ext>
              </a:extLst>
            </p:cNvPr>
            <p:cNvSpPr/>
            <p:nvPr/>
          </p:nvSpPr>
          <p:spPr>
            <a:xfrm>
              <a:off x="0" y="0"/>
              <a:ext cx="9144000" cy="13716000"/>
            </a:xfrm>
            <a:custGeom>
              <a:avLst/>
              <a:gdLst/>
              <a:ahLst/>
              <a:cxnLst/>
              <a:rect l="l" t="t" r="r" b="b"/>
              <a:pathLst>
                <a:path w="9144000" h="13716000">
                  <a:moveTo>
                    <a:pt x="0" y="0"/>
                  </a:moveTo>
                  <a:lnTo>
                    <a:pt x="9144000" y="0"/>
                  </a:lnTo>
                  <a:lnTo>
                    <a:pt x="9144000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0B74ABCC-9469-219C-9E89-515AF21E79F5}"/>
              </a:ext>
            </a:extLst>
          </p:cNvPr>
          <p:cNvSpPr txBox="1"/>
          <p:nvPr/>
        </p:nvSpPr>
        <p:spPr>
          <a:xfrm>
            <a:off x="7905155" y="1470437"/>
            <a:ext cx="5632400" cy="6976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00"/>
              </a:lnSpc>
            </a:pPr>
            <a:r>
              <a:rPr lang="en-IN" sz="4400" dirty="0"/>
              <a:t>Salary Distribution</a:t>
            </a:r>
            <a:endParaRPr lang="en-US" sz="4375" b="1" dirty="0">
              <a:solidFill>
                <a:srgbClr val="00002E"/>
              </a:solidFill>
              <a:latin typeface="Nunito Bold"/>
              <a:ea typeface="Nunito Bold"/>
              <a:cs typeface="Nunito Bold"/>
              <a:sym typeface="Nunito Bold"/>
            </a:endParaRPr>
          </a:p>
        </p:txBody>
      </p:sp>
      <p:grpSp>
        <p:nvGrpSpPr>
          <p:cNvPr id="9" name="Group 9">
            <a:extLst>
              <a:ext uri="{FF2B5EF4-FFF2-40B4-BE49-F238E27FC236}">
                <a16:creationId xmlns:a16="http://schemas.microsoft.com/office/drawing/2014/main" id="{E4EBFEBD-2E7A-20CA-5179-29AF7C766E97}"/>
              </a:ext>
            </a:extLst>
          </p:cNvPr>
          <p:cNvGrpSpPr/>
          <p:nvPr/>
        </p:nvGrpSpPr>
        <p:grpSpPr>
          <a:xfrm>
            <a:off x="7905155" y="3324523"/>
            <a:ext cx="9335691" cy="2657475"/>
            <a:chOff x="0" y="0"/>
            <a:chExt cx="12447588" cy="5072062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D43299B2-CFE3-FAD8-E30A-540A509B485B}"/>
                </a:ext>
              </a:extLst>
            </p:cNvPr>
            <p:cNvSpPr/>
            <p:nvPr/>
          </p:nvSpPr>
          <p:spPr>
            <a:xfrm>
              <a:off x="0" y="0"/>
              <a:ext cx="12447651" cy="5072126"/>
            </a:xfrm>
            <a:custGeom>
              <a:avLst/>
              <a:gdLst/>
              <a:ahLst/>
              <a:cxnLst/>
              <a:rect l="l" t="t" r="r" b="b"/>
              <a:pathLst>
                <a:path w="12447651" h="5072126">
                  <a:moveTo>
                    <a:pt x="0" y="478790"/>
                  </a:moveTo>
                  <a:cubicBezTo>
                    <a:pt x="0" y="214376"/>
                    <a:pt x="214376" y="0"/>
                    <a:pt x="478790" y="0"/>
                  </a:cubicBezTo>
                  <a:lnTo>
                    <a:pt x="11968861" y="0"/>
                  </a:lnTo>
                  <a:cubicBezTo>
                    <a:pt x="12233275" y="0"/>
                    <a:pt x="12447651" y="214376"/>
                    <a:pt x="12447651" y="478790"/>
                  </a:cubicBezTo>
                  <a:lnTo>
                    <a:pt x="12447651" y="4593336"/>
                  </a:lnTo>
                  <a:cubicBezTo>
                    <a:pt x="12447651" y="4857750"/>
                    <a:pt x="12233275" y="5072126"/>
                    <a:pt x="11968861" y="5072126"/>
                  </a:cubicBezTo>
                  <a:lnTo>
                    <a:pt x="478790" y="5072126"/>
                  </a:lnTo>
                  <a:cubicBezTo>
                    <a:pt x="214376" y="5071999"/>
                    <a:pt x="0" y="4857750"/>
                    <a:pt x="0" y="4593336"/>
                  </a:cubicBezTo>
                  <a:close/>
                </a:path>
              </a:pathLst>
            </a:custGeom>
            <a:solidFill>
              <a:srgbClr val="E6E6F2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" name="TextBox 13">
            <a:extLst>
              <a:ext uri="{FF2B5EF4-FFF2-40B4-BE49-F238E27FC236}">
                <a16:creationId xmlns:a16="http://schemas.microsoft.com/office/drawing/2014/main" id="{F0B47A69-7448-C91D-B6A3-7AB469730C73}"/>
              </a:ext>
            </a:extLst>
          </p:cNvPr>
          <p:cNvSpPr txBox="1"/>
          <p:nvPr/>
        </p:nvSpPr>
        <p:spPr>
          <a:xfrm>
            <a:off x="8170664" y="3614753"/>
            <a:ext cx="8880872" cy="22913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plt.figure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figsize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=(7,5))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plt.hist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df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['Salary'], bins=10)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plt.title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('Salary Distribution')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plt.xlabel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('Salary')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plt.ylabel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('Frequency')</a:t>
            </a:r>
          </a:p>
          <a:p>
            <a:pPr>
              <a:lnSpc>
                <a:spcPts val="3000"/>
              </a:lnSpc>
            </a:pPr>
            <a:r>
              <a:rPr lang="en-US" sz="2400" dirty="0" err="1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plt.show</a:t>
            </a:r>
            <a:r>
              <a:rPr lang="en-US" sz="2400" dirty="0">
                <a:solidFill>
                  <a:srgbClr val="00002E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9535E1-E809-A823-AE3D-214813777281}"/>
              </a:ext>
            </a:extLst>
          </p:cNvPr>
          <p:cNvSpPr txBox="1"/>
          <p:nvPr/>
        </p:nvSpPr>
        <p:spPr>
          <a:xfrm>
            <a:off x="8382000" y="6743700"/>
            <a:ext cx="8458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Histogram shows how salary values are spread.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Helps identify dataset shape, outliers, and skewness.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4635311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</TotalTime>
  <Words>1162</Words>
  <Application>Microsoft Office PowerPoint</Application>
  <PresentationFormat>Custom</PresentationFormat>
  <Paragraphs>193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PT Sans Bold</vt:lpstr>
      <vt:lpstr>Arial</vt:lpstr>
      <vt:lpstr>Nunito Bold</vt:lpstr>
      <vt:lpstr>PT Sans</vt:lpstr>
      <vt:lpstr>Consolas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Salary-Prediction-using-Linear-Regression.pptx</dc:title>
  <dc:creator>Maharnob Upadhyay</dc:creator>
  <cp:lastModifiedBy>Maharnob Upadhyay</cp:lastModifiedBy>
  <cp:revision>3</cp:revision>
  <dcterms:created xsi:type="dcterms:W3CDTF">2006-08-16T00:00:00Z</dcterms:created>
  <dcterms:modified xsi:type="dcterms:W3CDTF">2025-12-12T05:30:57Z</dcterms:modified>
  <dc:identifier>DAG7On-0Kk8</dc:identifier>
</cp:coreProperties>
</file>